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0"/>
  </p:notesMasterIdLst>
  <p:sldIdLst>
    <p:sldId id="265" r:id="rId2"/>
    <p:sldId id="318" r:id="rId3"/>
    <p:sldId id="258" r:id="rId4"/>
    <p:sldId id="297" r:id="rId5"/>
    <p:sldId id="259" r:id="rId6"/>
    <p:sldId id="271" r:id="rId7"/>
    <p:sldId id="273" r:id="rId8"/>
    <p:sldId id="317" r:id="rId9"/>
    <p:sldId id="274" r:id="rId10"/>
    <p:sldId id="277" r:id="rId11"/>
    <p:sldId id="284" r:id="rId12"/>
    <p:sldId id="288" r:id="rId13"/>
    <p:sldId id="282" r:id="rId14"/>
    <p:sldId id="283" r:id="rId15"/>
    <p:sldId id="276" r:id="rId16"/>
    <p:sldId id="300" r:id="rId17"/>
    <p:sldId id="279" r:id="rId18"/>
    <p:sldId id="309" r:id="rId19"/>
    <p:sldId id="289" r:id="rId20"/>
    <p:sldId id="290" r:id="rId21"/>
    <p:sldId id="291" r:id="rId22"/>
    <p:sldId id="307" r:id="rId23"/>
    <p:sldId id="304" r:id="rId24"/>
    <p:sldId id="303" r:id="rId25"/>
    <p:sldId id="311" r:id="rId26"/>
    <p:sldId id="302" r:id="rId27"/>
    <p:sldId id="295" r:id="rId28"/>
    <p:sldId id="314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2814" y="-9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B9FD50-1E15-4FE4-AAA3-CDF441C2C40F}" type="datetimeFigureOut">
              <a:rPr lang="ru-RU" smtClean="0"/>
              <a:pPr/>
              <a:t>25.02.2021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4D0C15-AB32-442F-8BDA-8464E76DF3F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5427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92E4E92-AF6A-4292-91CA-B60ED53E4092}" type="slidenum">
              <a:rPr lang="ru-RU" smtClean="0"/>
              <a:pPr/>
              <a:t>22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25.02.2021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25.02.2021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&#1240;&#1073;&#1080;&#1110;&#1088;&#1073;&#1077;&#1082;_&#1078;&#1241;&#1085;&#1077;_&#1052;&#1072;&#1081;&#1088;&#1072;_-_&#1046;&#1077;&#1083;&#1090;&#1086;&#1179;&#1089;&#1072;&#1085;_&#1078;&#1077;&#1083;&#1110;Nako_S310.mp4" TargetMode="Externa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1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82"/>
            </a:gs>
            <a:gs pos="13000">
              <a:srgbClr val="0047FF"/>
            </a:gs>
            <a:gs pos="28000">
              <a:srgbClr val="000082"/>
            </a:gs>
            <a:gs pos="42999">
              <a:srgbClr val="0047FF"/>
            </a:gs>
            <a:gs pos="58000">
              <a:srgbClr val="000082"/>
            </a:gs>
            <a:gs pos="72000">
              <a:srgbClr val="0047FF"/>
            </a:gs>
            <a:gs pos="87000">
              <a:srgbClr val="000082"/>
            </a:gs>
            <a:gs pos="100000">
              <a:srgbClr val="0047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Объект 2"/>
          <p:cNvSpPr>
            <a:spLocks noGrp="1"/>
          </p:cNvSpPr>
          <p:nvPr>
            <p:ph idx="1"/>
          </p:nvPr>
        </p:nvSpPr>
        <p:spPr>
          <a:xfrm>
            <a:off x="457200" y="3861048"/>
            <a:ext cx="8229600" cy="2265115"/>
          </a:xfrm>
        </p:spPr>
        <p:txBody>
          <a:bodyPr/>
          <a:lstStyle/>
          <a:p>
            <a:pPr eaLnBrk="1" hangingPunct="1">
              <a:buNone/>
            </a:pPr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None/>
            </a:pPr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None/>
            </a:pPr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None/>
            </a:pPr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1520" y="2348880"/>
            <a:ext cx="93245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МЕНІҢ ЕЛІМ, МЕНІҢ ТАҒДЫРЫМ</a:t>
            </a:r>
            <a:endParaRPr lang="ru-RU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C0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59832" y="1052736"/>
            <a:ext cx="33969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Танымдық сағат</a:t>
            </a:r>
            <a:endParaRPr lang="ru-RU" sz="3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1" descr="C:\Documents and Settings\Tilektes\Рабочий стол\1307543848_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187624" y="1988840"/>
            <a:ext cx="712879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800" b="1" dirty="0" smtClean="0">
                <a:ln w="11430">
                  <a:solidFill>
                    <a:srgbClr val="FF0000"/>
                  </a:solidFill>
                </a:ln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ҚАЗАҚСТАН РЕСПУБЛИКАСЫНЫҢ ТӘЕУЛСІЗДІГІНІҢ </a:t>
            </a:r>
          </a:p>
          <a:p>
            <a:pPr algn="ctr"/>
            <a:r>
              <a:rPr lang="kk-KZ" sz="3600" b="1" dirty="0" smtClean="0">
                <a:ln w="11430">
                  <a:solidFill>
                    <a:srgbClr val="FF0000"/>
                  </a:solidFill>
                </a:ln>
                <a:solidFill>
                  <a:srgbClr val="002060"/>
                </a:solidFill>
              </a:rPr>
              <a:t>30жылдығына</a:t>
            </a:r>
            <a:r>
              <a:rPr lang="kk-KZ" sz="3200" b="1" dirty="0" smtClean="0">
                <a:ln w="11430">
                  <a:solidFill>
                    <a:srgbClr val="FF0000"/>
                  </a:solidFill>
                </a:ln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ОРАЙ</a:t>
            </a:r>
          </a:p>
          <a:p>
            <a:pPr algn="ctr"/>
            <a:r>
              <a:rPr lang="kk-KZ" sz="3600" b="1" dirty="0" smtClean="0">
                <a:ln w="11430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“Менің елім,менің тағдырым”</a:t>
            </a:r>
          </a:p>
          <a:p>
            <a:pPr algn="ctr"/>
            <a:r>
              <a:rPr lang="kk-KZ" sz="3600" b="1" dirty="0" smtClean="0">
                <a:ln w="11430">
                  <a:solidFill>
                    <a:srgbClr val="FF0000"/>
                  </a:solidFill>
                </a:ln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танымдық сағат</a:t>
            </a:r>
            <a:endParaRPr lang="ru-RU" sz="3600" b="1" dirty="0">
              <a:ln w="11430">
                <a:solidFill>
                  <a:srgbClr val="FF0000"/>
                </a:solidFill>
              </a:ln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nurotan.kz/sites/default/files/styles/content/public/nurotan-news-1387168107.jpg?itok=sTJJ29PZ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-26052" y="2197785"/>
            <a:ext cx="9170051" cy="49209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395536" y="0"/>
            <a:ext cx="8373104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kk-KZ" sz="4800" b="1" cap="all" spc="0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Қазақстан Республикасының Тәуелсіздік күні.</a:t>
            </a:r>
            <a:endParaRPr lang="ru-RU" sz="4800" b="1" cap="all" spc="0" dirty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82"/>
            </a:gs>
            <a:gs pos="13000">
              <a:srgbClr val="0047FF"/>
            </a:gs>
            <a:gs pos="28000">
              <a:srgbClr val="000082"/>
            </a:gs>
            <a:gs pos="42999">
              <a:srgbClr val="0047FF"/>
            </a:gs>
            <a:gs pos="58000">
              <a:srgbClr val="000082"/>
            </a:gs>
            <a:gs pos="72000">
              <a:srgbClr val="0047FF"/>
            </a:gs>
            <a:gs pos="87000">
              <a:srgbClr val="000082"/>
            </a:gs>
            <a:gs pos="100000">
              <a:srgbClr val="0047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pPr>
              <a:buNone/>
            </a:pPr>
            <a:endParaRPr lang="ru-RU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251520" y="908720"/>
            <a:ext cx="33479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4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Мақсаты:</a:t>
            </a:r>
            <a:endParaRPr lang="ru-RU" sz="4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1520" y="1844824"/>
            <a:ext cx="871296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alt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Тәуелсіздіктің бастау бұлағы болған, ата – бабаларымыздың аңсап күткен еркіндігі, </a:t>
            </a:r>
          </a:p>
          <a:p>
            <a:pPr algn="ctr"/>
            <a:r>
              <a:rPr lang="kk-KZ" alt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ғасырлар бойы күресінің нәтижесі, </a:t>
            </a:r>
          </a:p>
          <a:p>
            <a:pPr algn="ctr"/>
            <a:r>
              <a:rPr lang="kk-KZ" alt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1986 жылғы желтоқсан оқиғасы екенін түсіндіру, </a:t>
            </a:r>
          </a:p>
          <a:p>
            <a:pPr algn="ctr"/>
            <a:r>
              <a:rPr lang="kk-KZ" alt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оның тарихи маңызын ашып, оқушыларға жеткізу.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82"/>
            </a:gs>
            <a:gs pos="13000">
              <a:srgbClr val="0047FF"/>
            </a:gs>
            <a:gs pos="28000">
              <a:srgbClr val="000082"/>
            </a:gs>
            <a:gs pos="42999">
              <a:srgbClr val="0047FF"/>
            </a:gs>
            <a:gs pos="58000">
              <a:srgbClr val="000082"/>
            </a:gs>
            <a:gs pos="72000">
              <a:srgbClr val="0047FF"/>
            </a:gs>
            <a:gs pos="87000">
              <a:srgbClr val="000082"/>
            </a:gs>
            <a:gs pos="100000">
              <a:srgbClr val="0047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5"/>
          <p:cNvSpPr>
            <a:spLocks noGrp="1"/>
          </p:cNvSpPr>
          <p:nvPr>
            <p:ph type="subTitle" idx="1"/>
          </p:nvPr>
        </p:nvSpPr>
        <p:spPr>
          <a:xfrm>
            <a:off x="6084168" y="3645024"/>
            <a:ext cx="2016224" cy="3212976"/>
          </a:xfrm>
        </p:spPr>
        <p:txBody>
          <a:bodyPr/>
          <a:lstStyle/>
          <a:p>
            <a:pPr>
              <a:lnSpc>
                <a:spcPct val="80000"/>
              </a:lnSpc>
              <a:buNone/>
            </a:pPr>
            <a:endParaRPr lang="ru-RU" sz="1500" dirty="0" smtClean="0"/>
          </a:p>
          <a:p>
            <a:pPr>
              <a:lnSpc>
                <a:spcPct val="80000"/>
              </a:lnSpc>
              <a:buNone/>
            </a:pPr>
            <a:endParaRPr lang="ru-RU" sz="1500" dirty="0" smtClean="0"/>
          </a:p>
          <a:p>
            <a:pPr>
              <a:lnSpc>
                <a:spcPct val="80000"/>
              </a:lnSpc>
              <a:buNone/>
            </a:pPr>
            <a:endParaRPr lang="ru-RU" sz="1500" dirty="0" smtClean="0"/>
          </a:p>
          <a:p>
            <a:pPr>
              <a:lnSpc>
                <a:spcPct val="80000"/>
              </a:lnSpc>
              <a:buNone/>
            </a:pPr>
            <a:endParaRPr lang="ru-RU" sz="1500" dirty="0" smtClean="0"/>
          </a:p>
          <a:p>
            <a:pPr>
              <a:lnSpc>
                <a:spcPct val="80000"/>
              </a:lnSpc>
              <a:buNone/>
            </a:pPr>
            <a:endParaRPr lang="ru-RU" sz="1500" dirty="0" smtClean="0"/>
          </a:p>
          <a:p>
            <a:pPr>
              <a:lnSpc>
                <a:spcPct val="80000"/>
              </a:lnSpc>
              <a:buNone/>
            </a:pPr>
            <a:endParaRPr lang="ru-RU" sz="1500" dirty="0" smtClean="0"/>
          </a:p>
          <a:p>
            <a:pPr>
              <a:lnSpc>
                <a:spcPct val="80000"/>
              </a:lnSpc>
              <a:buNone/>
            </a:pPr>
            <a:endParaRPr lang="ru-RU" sz="1500" dirty="0" smtClean="0"/>
          </a:p>
        </p:txBody>
      </p:sp>
      <p:sp>
        <p:nvSpPr>
          <p:cNvPr id="4" name="Выноска-облако 3"/>
          <p:cNvSpPr/>
          <p:nvPr/>
        </p:nvSpPr>
        <p:spPr>
          <a:xfrm>
            <a:off x="2051720" y="1556792"/>
            <a:ext cx="7092280" cy="3672408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1979712" y="0"/>
            <a:ext cx="5400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80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Ой толғау </a:t>
            </a:r>
            <a:endParaRPr lang="ru-RU" sz="8000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99792" y="2060848"/>
            <a:ext cx="604867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66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Тәуелсіздік дегеніміз не?</a:t>
            </a:r>
            <a:endParaRPr lang="ru-RU" sz="6600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82"/>
            </a:gs>
            <a:gs pos="13000">
              <a:srgbClr val="0047FF"/>
            </a:gs>
            <a:gs pos="28000">
              <a:srgbClr val="000082"/>
            </a:gs>
            <a:gs pos="42999">
              <a:srgbClr val="0047FF"/>
            </a:gs>
            <a:gs pos="58000">
              <a:srgbClr val="000082"/>
            </a:gs>
            <a:gs pos="72000">
              <a:srgbClr val="0047FF"/>
            </a:gs>
            <a:gs pos="87000">
              <a:srgbClr val="000082"/>
            </a:gs>
            <a:gs pos="100000">
              <a:srgbClr val="0047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4"/>
          <p:cNvSpPr>
            <a:spLocks noGrp="1"/>
          </p:cNvSpPr>
          <p:nvPr>
            <p:ph type="ctrTitle"/>
          </p:nvPr>
        </p:nvSpPr>
        <p:spPr>
          <a:xfrm>
            <a:off x="457200" y="704850"/>
            <a:ext cx="8218488" cy="3444875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1986</a:t>
            </a:r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жыл. </a:t>
            </a:r>
            <a:b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“Желтоқсан оқиғасы”</a:t>
            </a:r>
            <a:b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459" name="Rectangle 5"/>
          <p:cNvSpPr>
            <a:spLocks noGrp="1"/>
          </p:cNvSpPr>
          <p:nvPr>
            <p:ph type="subTitle" idx="1"/>
          </p:nvPr>
        </p:nvSpPr>
        <p:spPr>
          <a:xfrm>
            <a:off x="6084168" y="3645024"/>
            <a:ext cx="2016224" cy="3212976"/>
          </a:xfrm>
        </p:spPr>
        <p:txBody>
          <a:bodyPr/>
          <a:lstStyle/>
          <a:p>
            <a:pPr>
              <a:lnSpc>
                <a:spcPct val="80000"/>
              </a:lnSpc>
              <a:buNone/>
            </a:pPr>
            <a:endParaRPr lang="ru-RU" sz="1500" dirty="0" smtClean="0"/>
          </a:p>
          <a:p>
            <a:pPr>
              <a:lnSpc>
                <a:spcPct val="80000"/>
              </a:lnSpc>
              <a:buNone/>
            </a:pPr>
            <a:endParaRPr lang="ru-RU" sz="1500" dirty="0" smtClean="0"/>
          </a:p>
          <a:p>
            <a:pPr>
              <a:lnSpc>
                <a:spcPct val="80000"/>
              </a:lnSpc>
              <a:buNone/>
            </a:pPr>
            <a:endParaRPr lang="ru-RU" sz="1500" dirty="0" smtClean="0"/>
          </a:p>
          <a:p>
            <a:pPr>
              <a:lnSpc>
                <a:spcPct val="80000"/>
              </a:lnSpc>
              <a:buNone/>
            </a:pPr>
            <a:endParaRPr lang="ru-RU" sz="1500" dirty="0" smtClean="0"/>
          </a:p>
          <a:p>
            <a:pPr>
              <a:lnSpc>
                <a:spcPct val="80000"/>
              </a:lnSpc>
              <a:buNone/>
            </a:pPr>
            <a:endParaRPr lang="ru-RU" sz="1500" dirty="0" smtClean="0"/>
          </a:p>
          <a:p>
            <a:pPr>
              <a:lnSpc>
                <a:spcPct val="80000"/>
              </a:lnSpc>
              <a:buNone/>
            </a:pPr>
            <a:endParaRPr lang="ru-RU" sz="1500" dirty="0" smtClean="0"/>
          </a:p>
          <a:p>
            <a:pPr>
              <a:lnSpc>
                <a:spcPct val="80000"/>
              </a:lnSpc>
              <a:buNone/>
            </a:pPr>
            <a:endParaRPr lang="ru-RU" sz="15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82"/>
            </a:gs>
            <a:gs pos="13000">
              <a:srgbClr val="0047FF"/>
            </a:gs>
            <a:gs pos="28000">
              <a:srgbClr val="000082"/>
            </a:gs>
            <a:gs pos="42999">
              <a:srgbClr val="0047FF"/>
            </a:gs>
            <a:gs pos="58000">
              <a:srgbClr val="000082"/>
            </a:gs>
            <a:gs pos="72000">
              <a:srgbClr val="0047FF"/>
            </a:gs>
            <a:gs pos="87000">
              <a:srgbClr val="000082"/>
            </a:gs>
            <a:gs pos="100000">
              <a:srgbClr val="0047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1403350" y="549275"/>
            <a:ext cx="6481763" cy="863600"/>
          </a:xfrm>
          <a:prstGeom prst="rect">
            <a:avLst/>
          </a:prstGeom>
          <a:solidFill>
            <a:schemeClr val="accent1"/>
          </a:solidFill>
          <a:ln w="38100" cmpd="dbl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k-KZ" altLang="ru-RU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1986 жылғы Желтоқсан оқиғасы</a:t>
            </a:r>
            <a:endParaRPr lang="ru-RU" altLang="ru-RU" sz="3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2699792" y="1988840"/>
            <a:ext cx="3960440" cy="576064"/>
          </a:xfrm>
          <a:prstGeom prst="rect">
            <a:avLst/>
          </a:prstGeom>
          <a:solidFill>
            <a:schemeClr val="accent1"/>
          </a:solidFill>
          <a:ln w="38100" cmpd="dbl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k-KZ" alt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Себебі</a:t>
            </a:r>
            <a:endParaRPr lang="ru-RU" alt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464" name="Rectangle 8"/>
          <p:cNvSpPr>
            <a:spLocks noChangeArrowheads="1"/>
          </p:cNvSpPr>
          <p:nvPr/>
        </p:nvSpPr>
        <p:spPr bwMode="auto">
          <a:xfrm>
            <a:off x="1835696" y="3356991"/>
            <a:ext cx="5616624" cy="1512169"/>
          </a:xfrm>
          <a:prstGeom prst="rect">
            <a:avLst/>
          </a:prstGeom>
          <a:solidFill>
            <a:schemeClr val="accent1"/>
          </a:solidFill>
          <a:ln w="38100" cmpd="dbl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342900" indent="-342900"/>
            <a:endParaRPr lang="kk-KZ" altLang="ru-RU" sz="2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/>
            <a:r>
              <a:rPr lang="kk-KZ" alt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Д.Қонаевтың </a:t>
            </a:r>
            <a:r>
              <a:rPr lang="kk-KZ" alt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кетуі, </a:t>
            </a:r>
            <a:r>
              <a:rPr lang="kk-KZ" alt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Г.Колбиннің </a:t>
            </a:r>
            <a:r>
              <a:rPr lang="kk-KZ" alt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билік </a:t>
            </a:r>
          </a:p>
          <a:p>
            <a:pPr marL="342900" indent="-342900" algn="ctr"/>
            <a:r>
              <a:rPr lang="kk-KZ" alt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басына келуі.</a:t>
            </a:r>
          </a:p>
          <a:p>
            <a:pPr marL="342900" indent="-342900" algn="ctr"/>
            <a:endParaRPr lang="ru-RU" altLang="ru-RU" sz="24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31" name="Line 11"/>
          <p:cNvSpPr>
            <a:spLocks noChangeShapeType="1"/>
          </p:cNvSpPr>
          <p:nvPr/>
        </p:nvSpPr>
        <p:spPr bwMode="auto">
          <a:xfrm>
            <a:off x="4644008" y="1556792"/>
            <a:ext cx="0" cy="360363"/>
          </a:xfrm>
          <a:prstGeom prst="line">
            <a:avLst/>
          </a:prstGeom>
          <a:noFill/>
          <a:ln w="57150" cmpd="thinThick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pPr algn="ctr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20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2000"/>
                                        <p:tgtEl>
                                          <p:spTgt spid="19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0" grpId="0" animBg="1"/>
      <p:bldP spid="19461" grpId="0" animBg="1"/>
      <p:bldP spid="1946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82"/>
            </a:gs>
            <a:gs pos="13000">
              <a:srgbClr val="0047FF"/>
            </a:gs>
            <a:gs pos="28000">
              <a:srgbClr val="000082"/>
            </a:gs>
            <a:gs pos="42999">
              <a:srgbClr val="0047FF"/>
            </a:gs>
            <a:gs pos="58000">
              <a:srgbClr val="000082"/>
            </a:gs>
            <a:gs pos="72000">
              <a:srgbClr val="0047FF"/>
            </a:gs>
            <a:gs pos="87000">
              <a:srgbClr val="000082"/>
            </a:gs>
            <a:gs pos="100000">
              <a:srgbClr val="0047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188640"/>
            <a:ext cx="856895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1986 жылы  Алматыдағы “ Желтоқсан оқиғасы “ дүниені дүр сілкіндірді.  Осы жылы 16-желтоқсанда жастар шеруге шықты.</a:t>
            </a:r>
          </a:p>
          <a:p>
            <a:r>
              <a:rPr lang="kk-KZ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1986 жылы  Қазақстан Компартия Орталық  Комитетінің пленумында  Қазақстанды ұзақ  жыл басқарған Дінмұханбет Қонаевты пленумға қатысушылар қызметінен бірауыздан босатып, орнына Г. Колбинді сайлады.  </a:t>
            </a:r>
          </a:p>
        </p:txBody>
      </p:sp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1115616" y="3117691"/>
            <a:ext cx="6552728" cy="332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4005064"/>
            <a:ext cx="82444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6" name="Picture 2" descr="http://www.voxpopuli.kz/userfiles/posts/753/4d26b159a26838c947d8b9f9ac4be35b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2924944"/>
            <a:ext cx="3672408" cy="338437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6228184" y="6309320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Г.В. Колбин.</a:t>
            </a:r>
            <a:endParaRPr lang="ru-RU" b="1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2" descr="http://ikaz.kz/wp-content/uploads/2016/01/dinmuxamed-konaev-turali-1-770x585.jpg"/>
          <p:cNvPicPr>
            <a:picLocks noChangeAspect="1" noChangeArrowheads="1"/>
          </p:cNvPicPr>
          <p:nvPr/>
        </p:nvPicPr>
        <p:blipFill>
          <a:blip r:embed="rId3" cstate="print"/>
          <a:srcRect l="58662" t="30050" r="2751" b="2751"/>
          <a:stretch>
            <a:fillRect/>
          </a:stretch>
        </p:blipFill>
        <p:spPr bwMode="auto">
          <a:xfrm>
            <a:off x="899592" y="2996952"/>
            <a:ext cx="3672408" cy="3384376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1547664" y="6381328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Д.А. Қонаев.</a:t>
            </a:r>
            <a:endParaRPr lang="ru-RU" b="1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82"/>
            </a:gs>
            <a:gs pos="13000">
              <a:srgbClr val="0047FF"/>
            </a:gs>
            <a:gs pos="28000">
              <a:srgbClr val="000082"/>
            </a:gs>
            <a:gs pos="42999">
              <a:srgbClr val="0047FF"/>
            </a:gs>
            <a:gs pos="58000">
              <a:srgbClr val="000082"/>
            </a:gs>
            <a:gs pos="72000">
              <a:srgbClr val="0047FF"/>
            </a:gs>
            <a:gs pos="87000">
              <a:srgbClr val="000082"/>
            </a:gs>
            <a:gs pos="100000">
              <a:srgbClr val="0047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2.bp.blogspot.com/-p3Pb51QDzhQ/Tuw-gz9GklI/AAAAAAAACx8/sXz5_p_F26U/s1600/412926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717032"/>
            <a:ext cx="3960440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179512" y="0"/>
            <a:ext cx="8640960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kk-KZ" sz="20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Жастар алаңға  шықты. “Әр ұлтқа-өзінің көсемі !”,</a:t>
            </a:r>
          </a:p>
          <a:p>
            <a:r>
              <a:rPr lang="kk-KZ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“Қазақстан жасасын!” деген  ұрандарды көтеріп 200-300 дей жас жиналды. Алаңдағы адамдар саны көбейе бастады. </a:t>
            </a:r>
          </a:p>
          <a:p>
            <a:r>
              <a:rPr lang="kk-KZ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Алаңға жиналғандар  Қонаевтың алаңға шығуын, ел алдында сөз сөйлеуін талап етті. Бірақ Колбин Мәскеумен сөйлескеннен кейін Қонаевты шерушілер алдына шығару ойынан бас тартады. </a:t>
            </a:r>
          </a:p>
          <a:p>
            <a:r>
              <a:rPr lang="kk-KZ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Жағдай бақылаудан шыға бастайды.  Алаңға келіп, шерушілереге қосылып жатқан адамда есеп жоқ. Әскерді қосқанда 10 мыңға жетті. </a:t>
            </a:r>
          </a:p>
          <a:p>
            <a:r>
              <a:rPr lang="kk-KZ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Шерушілердің ішінен бір жас қыз шығып талабын қояды:</a:t>
            </a:r>
          </a:p>
          <a:p>
            <a:r>
              <a:rPr lang="kk-KZ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Сол сәтте әскерлер жаңағы кызды шетке сүйреп алып кетеді.... Төбелес осыдан басталды. </a:t>
            </a:r>
          </a:p>
          <a:p>
            <a:endParaRPr lang="kk-KZ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kk-KZ" b="1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https://im2-tub-kz.yandex.net/i?id=6af97175951e9fee97508fdc49abb61b&amp;n=33&amp;h=225&amp;w=33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3717032"/>
            <a:ext cx="3960440" cy="28803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82"/>
            </a:gs>
            <a:gs pos="13000">
              <a:srgbClr val="0047FF"/>
            </a:gs>
            <a:gs pos="28000">
              <a:srgbClr val="000082"/>
            </a:gs>
            <a:gs pos="42999">
              <a:srgbClr val="0047FF"/>
            </a:gs>
            <a:gs pos="58000">
              <a:srgbClr val="000082"/>
            </a:gs>
            <a:gs pos="72000">
              <a:srgbClr val="0047FF"/>
            </a:gs>
            <a:gs pos="87000">
              <a:srgbClr val="000082"/>
            </a:gs>
            <a:gs pos="100000">
              <a:srgbClr val="0047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87624" y="4581128"/>
            <a:ext cx="7704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644008" y="0"/>
            <a:ext cx="4499992" cy="652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Алаңды тазарту жоспары  құрылды. </a:t>
            </a:r>
          </a:p>
          <a:p>
            <a:r>
              <a:rPr lang="kk-KZ" sz="2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Солдаттардың қолында сапер күрек, дубинка болды, ал шеруге шыққан адамдардың қолында ештеңе жок еді. </a:t>
            </a:r>
          </a:p>
          <a:p>
            <a:r>
              <a:rPr lang="kk-KZ" sz="2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Желтоқсанның жазықсыз құрбандарына айналған  қыз-жігіттер </a:t>
            </a:r>
          </a:p>
          <a:p>
            <a:r>
              <a:rPr lang="kk-KZ" sz="2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ақ қар, көк мұз үстінде жайрап жатты.</a:t>
            </a:r>
          </a:p>
          <a:p>
            <a:r>
              <a:rPr lang="kk-KZ" sz="2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“ Шеру ұыймдастыруға қатысы бар  ” деген жалған айыппен қаншама азаматтарымыз жазаланды. Солардың  ішінде Қайрат Рысқұлбеков, Ербол Сыпатаев, Ляззат Асанова, Сабира Мухамеджанова дегендер болды. </a:t>
            </a:r>
          </a:p>
        </p:txBody>
      </p:sp>
      <p:pic>
        <p:nvPicPr>
          <p:cNvPr id="6" name="Picture 4" descr="http://www.tarih-begalinka.kz/files/00001656.jpg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700808"/>
            <a:ext cx="4464496" cy="3501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82"/>
            </a:gs>
            <a:gs pos="13000">
              <a:srgbClr val="0047FF"/>
            </a:gs>
            <a:gs pos="28000">
              <a:srgbClr val="000082"/>
            </a:gs>
            <a:gs pos="42999">
              <a:srgbClr val="0047FF"/>
            </a:gs>
            <a:gs pos="58000">
              <a:srgbClr val="000082"/>
            </a:gs>
            <a:gs pos="72000">
              <a:srgbClr val="0047FF"/>
            </a:gs>
            <a:gs pos="87000">
              <a:srgbClr val="000082"/>
            </a:gs>
            <a:gs pos="100000">
              <a:srgbClr val="0047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03848" y="188640"/>
            <a:ext cx="5688632" cy="652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Кайрат Рысқұлбеков  Жамбыл облысы, Мойынқұм ауданы, Бірлік ауылында 1966 жылдың  13 наурызында дүниеге келген.</a:t>
            </a:r>
          </a:p>
          <a:p>
            <a:r>
              <a:rPr lang="kk-KZ" sz="2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Ләззат Асанова 1970 жылы 27 шілдеде қазіргі Алматы облысы, Панфилов ауданы Айдарлы ауылында дүниеге келген.</a:t>
            </a:r>
          </a:p>
          <a:p>
            <a:r>
              <a:rPr lang="kk-KZ" sz="2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Ербол Сыпатаев 1965 жылы 10 наурызда дүниеге келген.</a:t>
            </a:r>
          </a:p>
          <a:p>
            <a:r>
              <a:rPr lang="kk-KZ" sz="2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Қайрат Рысқұлбеков  сол 16 желтоқсан күні шеруге қатысып, адам өлтірді деген күдікпен түрмеге қамалды.   Сотталды . Өлім жазасынакесілді. </a:t>
            </a:r>
          </a:p>
          <a:p>
            <a:r>
              <a:rPr lang="kk-KZ" sz="2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 жылдан кейін Семей түрмесінде  мерт болды. </a:t>
            </a:r>
          </a:p>
          <a:p>
            <a:r>
              <a:rPr lang="kk-KZ" sz="2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Ербол Сыпатаев   сол кезде 22 жаста болатын .</a:t>
            </a:r>
          </a:p>
          <a:p>
            <a:r>
              <a:rPr lang="kk-KZ" sz="2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Ләззат Асанова 16 жасында еді. Ресми деректер бойынша, көтеріліс барысында алған  жарақаттан қайтыс болған .  </a:t>
            </a:r>
            <a:endParaRPr lang="ru-RU" sz="2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 descr="http://predmet.kz/uploads/posts/2015-09/1442485793_1.jpg"/>
          <p:cNvPicPr>
            <a:picLocks noChangeAspect="1" noChangeArrowheads="1"/>
          </p:cNvPicPr>
          <p:nvPr/>
        </p:nvPicPr>
        <p:blipFill>
          <a:blip r:embed="rId2" cstate="print"/>
          <a:srcRect r="77049" b="3834"/>
          <a:stretch>
            <a:fillRect/>
          </a:stretch>
        </p:blipFill>
        <p:spPr bwMode="auto">
          <a:xfrm>
            <a:off x="899592" y="188640"/>
            <a:ext cx="2016224" cy="1971600"/>
          </a:xfrm>
          <a:prstGeom prst="rect">
            <a:avLst/>
          </a:prstGeom>
          <a:noFill/>
        </p:spPr>
      </p:pic>
      <p:pic>
        <p:nvPicPr>
          <p:cNvPr id="8" name="Picture 2" descr="http://predmet.kz/uploads/posts/2015-09/1442485793_1.jpg"/>
          <p:cNvPicPr>
            <a:picLocks noChangeAspect="1" noChangeArrowheads="1"/>
          </p:cNvPicPr>
          <p:nvPr/>
        </p:nvPicPr>
        <p:blipFill>
          <a:blip r:embed="rId2" cstate="print"/>
          <a:srcRect l="24591" r="51639" b="5556"/>
          <a:stretch>
            <a:fillRect/>
          </a:stretch>
        </p:blipFill>
        <p:spPr bwMode="auto">
          <a:xfrm>
            <a:off x="1043608" y="4409728"/>
            <a:ext cx="1944216" cy="2448272"/>
          </a:xfrm>
          <a:prstGeom prst="rect">
            <a:avLst/>
          </a:prstGeom>
          <a:noFill/>
        </p:spPr>
      </p:pic>
      <p:pic>
        <p:nvPicPr>
          <p:cNvPr id="10" name="Picture 2" descr="http://predmet.kz/uploads/posts/2015-09/1442485793_1.jpg"/>
          <p:cNvPicPr>
            <a:picLocks noChangeAspect="1" noChangeArrowheads="1"/>
          </p:cNvPicPr>
          <p:nvPr/>
        </p:nvPicPr>
        <p:blipFill>
          <a:blip r:embed="rId2" cstate="print"/>
          <a:srcRect l="48361" r="26230" b="5556"/>
          <a:stretch>
            <a:fillRect/>
          </a:stretch>
        </p:blipFill>
        <p:spPr bwMode="auto">
          <a:xfrm>
            <a:off x="0" y="2204864"/>
            <a:ext cx="2123728" cy="21602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82"/>
            </a:gs>
            <a:gs pos="13000">
              <a:srgbClr val="0047FF"/>
            </a:gs>
            <a:gs pos="28000">
              <a:srgbClr val="000082"/>
            </a:gs>
            <a:gs pos="42999">
              <a:srgbClr val="0047FF"/>
            </a:gs>
            <a:gs pos="58000">
              <a:srgbClr val="000082"/>
            </a:gs>
            <a:gs pos="72000">
              <a:srgbClr val="0047FF"/>
            </a:gs>
            <a:gs pos="87000">
              <a:srgbClr val="000082"/>
            </a:gs>
            <a:gs pos="100000">
              <a:srgbClr val="0047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dirty="0" smtClean="0"/>
              <a:t/>
            </a:r>
            <a:br>
              <a:rPr lang="kk-KZ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kk-KZ" dirty="0" smtClean="0"/>
          </a:p>
          <a:p>
            <a:pPr>
              <a:buNone/>
            </a:pPr>
            <a:endParaRPr lang="kk-KZ" dirty="0" smtClean="0"/>
          </a:p>
          <a:p>
            <a:pPr>
              <a:buNone/>
            </a:pPr>
            <a:endParaRPr lang="kk-KZ" dirty="0" smtClean="0"/>
          </a:p>
          <a:p>
            <a:pPr>
              <a:buNone/>
            </a:pPr>
            <a:endParaRPr lang="kk-KZ" dirty="0" smtClean="0"/>
          </a:p>
          <a:p>
            <a:pPr>
              <a:buNone/>
            </a:pPr>
            <a:endParaRPr lang="kk-KZ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3059832" y="1340768"/>
            <a:ext cx="35283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5400" b="1" dirty="0" smtClean="0">
                <a:latin typeface="Times New Roman" pitchFamily="18" charset="0"/>
                <a:cs typeface="Times New Roman" pitchFamily="18" charset="0"/>
              </a:rPr>
              <a:t>1989 жыл</a:t>
            </a:r>
            <a:endParaRPr lang="ru-RU" sz="5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83568" y="2492896"/>
            <a:ext cx="792088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Н.Ә. Назарбаев 1989 жылы Қазақстан КП бірінші хатшысы болып ел басқару ісін бастады.</a:t>
            </a:r>
            <a:endParaRPr lang="ru-RU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82"/>
            </a:gs>
            <a:gs pos="13000">
              <a:srgbClr val="0047FF"/>
            </a:gs>
            <a:gs pos="28000">
              <a:srgbClr val="000082"/>
            </a:gs>
            <a:gs pos="42999">
              <a:srgbClr val="0047FF"/>
            </a:gs>
            <a:gs pos="58000">
              <a:srgbClr val="000082"/>
            </a:gs>
            <a:gs pos="72000">
              <a:srgbClr val="0047FF"/>
            </a:gs>
            <a:gs pos="87000">
              <a:srgbClr val="000082"/>
            </a:gs>
            <a:gs pos="100000">
              <a:srgbClr val="0047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dirty="0" smtClean="0"/>
              <a:t/>
            </a:r>
            <a:br>
              <a:rPr lang="kk-KZ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kk-KZ" dirty="0" smtClean="0"/>
          </a:p>
          <a:p>
            <a:pPr>
              <a:buNone/>
            </a:pPr>
            <a:endParaRPr lang="kk-KZ" dirty="0" smtClean="0"/>
          </a:p>
          <a:p>
            <a:pPr>
              <a:buNone/>
            </a:pPr>
            <a:endParaRPr lang="kk-KZ" dirty="0" smtClean="0"/>
          </a:p>
          <a:p>
            <a:pPr>
              <a:buNone/>
            </a:pPr>
            <a:endParaRPr lang="kk-KZ" dirty="0" smtClean="0"/>
          </a:p>
          <a:p>
            <a:pPr>
              <a:buNone/>
            </a:pPr>
            <a:endParaRPr lang="kk-KZ" dirty="0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1556792"/>
            <a:ext cx="799288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/>
            <a:r>
              <a:rPr lang="kk-KZ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1990 жылы 24-сәуірде ҚКСР-інің Жоғарғы Кеңесі Н.Ә.Назарбаевты Президент етіп сайлады.</a:t>
            </a:r>
          </a:p>
          <a:p>
            <a:pPr marL="342900" indent="-342900" algn="ctr"/>
            <a:r>
              <a:rPr lang="kk-KZ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marL="342900" indent="-342900" algn="ctr"/>
            <a:endParaRPr lang="kk-KZ" sz="28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/>
            <a:endParaRPr lang="kk-KZ" sz="28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/>
            <a:r>
              <a:rPr lang="kk-KZ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1991 жылы 1-желтоқсанда бүкілхалықтық сайлау қорытындысы бойынша Қазақстан Республикасы Президенті болып сайланды. </a:t>
            </a:r>
            <a:br>
              <a:rPr lang="kk-KZ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82"/>
            </a:gs>
            <a:gs pos="13000">
              <a:srgbClr val="0047FF"/>
            </a:gs>
            <a:gs pos="28000">
              <a:srgbClr val="000082"/>
            </a:gs>
            <a:gs pos="42999">
              <a:srgbClr val="0047FF"/>
            </a:gs>
            <a:gs pos="58000">
              <a:srgbClr val="000082"/>
            </a:gs>
            <a:gs pos="72000">
              <a:srgbClr val="0047FF"/>
            </a:gs>
            <a:gs pos="87000">
              <a:srgbClr val="000082"/>
            </a:gs>
            <a:gs pos="100000">
              <a:srgbClr val="0047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Содержимое 2"/>
          <p:cNvSpPr>
            <a:spLocks noGrp="1"/>
          </p:cNvSpPr>
          <p:nvPr>
            <p:ph idx="1"/>
          </p:nvPr>
        </p:nvSpPr>
        <p:spPr>
          <a:xfrm>
            <a:off x="395288" y="188913"/>
            <a:ext cx="8229600" cy="571500"/>
          </a:xfrm>
        </p:spPr>
        <p:txBody>
          <a:bodyPr>
            <a:normAutofit fontScale="92500" lnSpcReduction="10000"/>
          </a:bodyPr>
          <a:lstStyle/>
          <a:p>
            <a:pPr algn="ctr">
              <a:buFont typeface="Wingdings 2" pitchFamily="18" charset="2"/>
              <a:buNone/>
            </a:pP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kk-KZ" sz="3600" b="1" i="1" dirty="0" smtClean="0">
                <a:latin typeface="Times New Roman" pitchFamily="18" charset="0"/>
                <a:cs typeface="Times New Roman" pitchFamily="18" charset="0"/>
              </a:rPr>
              <a:t>Тұңғыш Елбасы</a:t>
            </a: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algn="ctr">
              <a:buFont typeface="Wingdings 2" pitchFamily="18" charset="2"/>
              <a:buNone/>
            </a:pPr>
            <a:endParaRPr lang="kk-KZ" sz="36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 2" pitchFamily="18" charset="2"/>
              <a:buNone/>
            </a:pPr>
            <a:endParaRPr lang="kk-KZ" sz="36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 2" pitchFamily="18" charset="2"/>
              <a:buNone/>
            </a:pPr>
            <a:endParaRPr lang="kk-KZ" sz="36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 2" pitchFamily="18" charset="2"/>
              <a:buNone/>
            </a:pPr>
            <a:endParaRPr lang="kk-KZ" sz="36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 2" pitchFamily="18" charset="2"/>
              <a:buNone/>
            </a:pPr>
            <a:endParaRPr lang="ru-RU" sz="3600" b="1" i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3796" name="Picture 2" descr="D:\Картинки\kz\3img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908050"/>
            <a:ext cx="828675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82"/>
            </a:gs>
            <a:gs pos="13000">
              <a:srgbClr val="0047FF"/>
            </a:gs>
            <a:gs pos="28000">
              <a:srgbClr val="000082"/>
            </a:gs>
            <a:gs pos="42999">
              <a:srgbClr val="0047FF"/>
            </a:gs>
            <a:gs pos="58000">
              <a:srgbClr val="000082"/>
            </a:gs>
            <a:gs pos="72000">
              <a:srgbClr val="0047FF"/>
            </a:gs>
            <a:gs pos="87000">
              <a:srgbClr val="000082"/>
            </a:gs>
            <a:gs pos="100000">
              <a:srgbClr val="0047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/>
          </p:cNvSpPr>
          <p:nvPr>
            <p:ph type="title"/>
          </p:nvPr>
        </p:nvSpPr>
        <p:spPr>
          <a:xfrm>
            <a:off x="611188" y="1124744"/>
            <a:ext cx="8229600" cy="3168352"/>
          </a:xfrm>
        </p:spPr>
        <p:txBody>
          <a:bodyPr>
            <a:normAutofit/>
          </a:bodyPr>
          <a:lstStyle/>
          <a:p>
            <a:pPr algn="ctr"/>
            <a:r>
              <a:rPr lang="kk-KZ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1991 жылы 16 желтоқсанда Қазақстан Республикасы егеменді, тәуелсіз мемлекет деп жарияланды.</a:t>
            </a:r>
            <a:endParaRPr lang="ru-RU" sz="36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819" name="Rectangle 3"/>
          <p:cNvSpPr>
            <a:spLocks noGrp="1"/>
          </p:cNvSpPr>
          <p:nvPr>
            <p:ph idx="1"/>
          </p:nvPr>
        </p:nvSpPr>
        <p:spPr>
          <a:xfrm>
            <a:off x="9828213" y="9045575"/>
            <a:ext cx="298450" cy="158750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80000"/>
              </a:lnSpc>
            </a:pPr>
            <a:endParaRPr lang="ru-RU" sz="90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82"/>
            </a:gs>
            <a:gs pos="13000">
              <a:srgbClr val="0047FF"/>
            </a:gs>
            <a:gs pos="28000">
              <a:srgbClr val="000082"/>
            </a:gs>
            <a:gs pos="42999">
              <a:srgbClr val="0047FF"/>
            </a:gs>
            <a:gs pos="58000">
              <a:srgbClr val="000082"/>
            </a:gs>
            <a:gs pos="72000">
              <a:srgbClr val="0047FF"/>
            </a:gs>
            <a:gs pos="87000">
              <a:srgbClr val="000082"/>
            </a:gs>
            <a:gs pos="100000">
              <a:srgbClr val="0047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Заголовок 1"/>
          <p:cNvSpPr>
            <a:spLocks noGrp="1"/>
          </p:cNvSpPr>
          <p:nvPr>
            <p:ph type="title"/>
          </p:nvPr>
        </p:nvSpPr>
        <p:spPr>
          <a:xfrm>
            <a:off x="4283968" y="1844824"/>
            <a:ext cx="4680520" cy="926406"/>
          </a:xfrm>
        </p:spPr>
        <p:txBody>
          <a:bodyPr>
            <a:normAutofit fontScale="90000"/>
          </a:bodyPr>
          <a:lstStyle/>
          <a:p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Халық қаһарманы Қайрат Рысқұлбековке орнатылған ескерткіш. Семей қаласы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23" name="Содержимое 4" descr="памятник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283968" y="2924944"/>
            <a:ext cx="4577705" cy="3648447"/>
          </a:xfrm>
        </p:spPr>
      </p:pic>
      <p:sp>
        <p:nvSpPr>
          <p:cNvPr id="4" name="Прямоугольник 3"/>
          <p:cNvSpPr/>
          <p:nvPr/>
        </p:nvSpPr>
        <p:spPr>
          <a:xfrm>
            <a:off x="251520" y="260648"/>
            <a:ext cx="432048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1992 жылы Қайрат Рысқұлбеков ақталды. Сол жылы Жамбыл  облысы Мойынқұм ауданы Көктерек ауылында желтоқсан қаһарманы Қайраттың ескерткіші орнатылды. 1996 жылы “ Халық қаһарманы ” атағы берілді.  </a:t>
            </a:r>
            <a:endParaRPr lang="ru-RU" sz="2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endParaRPr lang="ru-RU"/>
          </a:p>
        </p:txBody>
      </p:sp>
      <p:pic>
        <p:nvPicPr>
          <p:cNvPr id="35844" name="Picture 2" descr="http://zhetysu.gov.kz/uploads/gallery/RTc6wK22hu_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82"/>
            </a:gs>
            <a:gs pos="13000">
              <a:srgbClr val="0047FF"/>
            </a:gs>
            <a:gs pos="28000">
              <a:srgbClr val="000082"/>
            </a:gs>
            <a:gs pos="42999">
              <a:srgbClr val="0047FF"/>
            </a:gs>
            <a:gs pos="58000">
              <a:srgbClr val="000082"/>
            </a:gs>
            <a:gs pos="72000">
              <a:srgbClr val="0047FF"/>
            </a:gs>
            <a:gs pos="87000">
              <a:srgbClr val="000082"/>
            </a:gs>
            <a:gs pos="100000">
              <a:srgbClr val="0047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Заголовок 1"/>
          <p:cNvSpPr>
            <a:spLocks noGrp="1"/>
          </p:cNvSpPr>
          <p:nvPr>
            <p:ph type="title"/>
          </p:nvPr>
        </p:nvSpPr>
        <p:spPr>
          <a:xfrm>
            <a:off x="684213" y="188640"/>
            <a:ext cx="7848600" cy="1728191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kk-KZ" sz="40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Ел үшін құрбан болған жастарымызды мәңгі есімізді сақтаймыз!!!</a:t>
            </a:r>
            <a:endParaRPr lang="ru-RU" sz="4000" b="1" i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9700" name="Содержимое 3" descr="Лаззат Асанова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6135" y="1916832"/>
            <a:ext cx="2736305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1" name="Содержимое 4" descr="Сабира Мухаметжанова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9832" y="4149080"/>
            <a:ext cx="2808312" cy="2501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http://qasym.kz/wp-content/uploads/2016/11/JerttesubbY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2060848"/>
            <a:ext cx="2592288" cy="2088232"/>
          </a:xfrm>
          <a:prstGeom prst="rect">
            <a:avLst/>
          </a:prstGeom>
          <a:noFill/>
        </p:spPr>
      </p:pic>
      <p:pic>
        <p:nvPicPr>
          <p:cNvPr id="7" name="Picture 2" descr="http://predmet.kz/uploads/posts/2015-09/1442485793_1.jpg"/>
          <p:cNvPicPr>
            <a:picLocks noChangeAspect="1" noChangeArrowheads="1"/>
          </p:cNvPicPr>
          <p:nvPr/>
        </p:nvPicPr>
        <p:blipFill>
          <a:blip r:embed="rId5" cstate="print"/>
          <a:srcRect l="25000" r="51000" b="30000"/>
          <a:stretch>
            <a:fillRect/>
          </a:stretch>
        </p:blipFill>
        <p:spPr bwMode="auto">
          <a:xfrm>
            <a:off x="3275856" y="2060848"/>
            <a:ext cx="2160240" cy="1944216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82"/>
            </a:gs>
            <a:gs pos="13000">
              <a:srgbClr val="0047FF"/>
            </a:gs>
            <a:gs pos="28000">
              <a:srgbClr val="000082"/>
            </a:gs>
            <a:gs pos="42999">
              <a:srgbClr val="0047FF"/>
            </a:gs>
            <a:gs pos="58000">
              <a:srgbClr val="000082"/>
            </a:gs>
            <a:gs pos="72000">
              <a:srgbClr val="0047FF"/>
            </a:gs>
            <a:gs pos="87000">
              <a:srgbClr val="000082"/>
            </a:gs>
            <a:gs pos="100000">
              <a:srgbClr val="0047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defRPr/>
            </a:pPr>
            <a:r>
              <a:rPr lang="kk-KZ" sz="4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Қазақстан  тәуелсіздігіне</a:t>
            </a:r>
            <a:br>
              <a:rPr lang="kk-KZ" sz="4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4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30</a:t>
            </a:r>
            <a:r>
              <a:rPr lang="kk-KZ" sz="4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жыл</a:t>
            </a:r>
            <a:endParaRPr lang="ru-RU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kk-KZ" dirty="0" smtClean="0"/>
          </a:p>
          <a:p>
            <a:pPr>
              <a:defRPr/>
            </a:pPr>
            <a:endParaRPr lang="kk-KZ" dirty="0" smtClean="0"/>
          </a:p>
          <a:p>
            <a:pPr>
              <a:defRPr/>
            </a:pPr>
            <a:endParaRPr lang="ru-RU" dirty="0"/>
          </a:p>
        </p:txBody>
      </p:sp>
      <p:pic>
        <p:nvPicPr>
          <p:cNvPr id="52228" name="Рисунок 3" descr="http://kargoo.gov.kz/media/img/photogallery/4ef2ba5d02fb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73238"/>
            <a:ext cx="9144000" cy="5084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29" name="Рисунок 4" descr="http://www.massaget.kz/userdata/users/user_51387/136565990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6136" y="1844824"/>
            <a:ext cx="3132137" cy="479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82"/>
            </a:gs>
            <a:gs pos="13000">
              <a:srgbClr val="0047FF"/>
            </a:gs>
            <a:gs pos="28000">
              <a:srgbClr val="000082"/>
            </a:gs>
            <a:gs pos="42999">
              <a:srgbClr val="0047FF"/>
            </a:gs>
            <a:gs pos="58000">
              <a:srgbClr val="000082"/>
            </a:gs>
            <a:gs pos="72000">
              <a:srgbClr val="0047FF"/>
            </a:gs>
            <a:gs pos="87000">
              <a:srgbClr val="000082"/>
            </a:gs>
            <a:gs pos="100000">
              <a:srgbClr val="0047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Заголовок 1"/>
          <p:cNvSpPr>
            <a:spLocks noGrp="1"/>
          </p:cNvSpPr>
          <p:nvPr>
            <p:ph type="title"/>
          </p:nvPr>
        </p:nvSpPr>
        <p:spPr>
          <a:xfrm>
            <a:off x="611188" y="234950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kk-KZ" sz="8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1992 жыл</a:t>
            </a:r>
            <a:endParaRPr lang="ru-RU" sz="80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867" name="Объект 2"/>
          <p:cNvSpPr>
            <a:spLocks noGrp="1"/>
          </p:cNvSpPr>
          <p:nvPr>
            <p:ph idx="1"/>
          </p:nvPr>
        </p:nvSpPr>
        <p:spPr>
          <a:xfrm>
            <a:off x="9467850" y="5732463"/>
            <a:ext cx="298450" cy="663575"/>
          </a:xfrm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82"/>
            </a:gs>
            <a:gs pos="13000">
              <a:srgbClr val="0047FF"/>
            </a:gs>
            <a:gs pos="28000">
              <a:srgbClr val="000082"/>
            </a:gs>
            <a:gs pos="42999">
              <a:srgbClr val="0047FF"/>
            </a:gs>
            <a:gs pos="58000">
              <a:srgbClr val="000082"/>
            </a:gs>
            <a:gs pos="72000">
              <a:srgbClr val="0047FF"/>
            </a:gs>
            <a:gs pos="87000">
              <a:srgbClr val="000082"/>
            </a:gs>
            <a:gs pos="100000">
              <a:srgbClr val="0047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/>
          </p:cNvSpPr>
          <p:nvPr>
            <p:ph type="title"/>
          </p:nvPr>
        </p:nvSpPr>
        <p:spPr>
          <a:xfrm>
            <a:off x="539750" y="1772816"/>
            <a:ext cx="8229600" cy="2078459"/>
          </a:xfrm>
        </p:spPr>
        <p:txBody>
          <a:bodyPr>
            <a:normAutofit fontScale="90000"/>
          </a:bodyPr>
          <a:lstStyle/>
          <a:p>
            <a:pPr algn="ctr"/>
            <a:r>
              <a:rPr lang="kk-KZ" sz="4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1992 жылы 4 маусымда Қазақстан Республикасының Рәміздері бекітілді.</a:t>
            </a:r>
            <a:endParaRPr lang="ru-RU" sz="46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891" name="Rectangle 3"/>
          <p:cNvSpPr>
            <a:spLocks noGrp="1"/>
          </p:cNvSpPr>
          <p:nvPr>
            <p:ph idx="1"/>
          </p:nvPr>
        </p:nvSpPr>
        <p:spPr>
          <a:xfrm>
            <a:off x="8990013" y="8758238"/>
            <a:ext cx="153987" cy="87312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80000"/>
              </a:lnSpc>
            </a:pPr>
            <a:endParaRPr lang="ru-RU" sz="90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82"/>
            </a:gs>
            <a:gs pos="13000">
              <a:srgbClr val="0047FF"/>
            </a:gs>
            <a:gs pos="28000">
              <a:srgbClr val="000082"/>
            </a:gs>
            <a:gs pos="42999">
              <a:srgbClr val="0047FF"/>
            </a:gs>
            <a:gs pos="58000">
              <a:srgbClr val="000082"/>
            </a:gs>
            <a:gs pos="72000">
              <a:srgbClr val="0047FF"/>
            </a:gs>
            <a:gs pos="87000">
              <a:srgbClr val="000082"/>
            </a:gs>
            <a:gs pos="100000">
              <a:srgbClr val="0047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Содержимое 3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8"/>
            <a:ext cx="4395539" cy="32683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5" name="Рисунок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3140968"/>
            <a:ext cx="3995936" cy="303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5"/>
          <p:cNvSpPr>
            <a:spLocks noChangeArrowheads="1"/>
          </p:cNvSpPr>
          <p:nvPr/>
        </p:nvSpPr>
        <p:spPr bwMode="auto">
          <a:xfrm>
            <a:off x="928688" y="1428750"/>
            <a:ext cx="7786687" cy="3970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tabLst>
                <a:tab pos="450850" algn="l"/>
              </a:tabLst>
            </a:pPr>
            <a:r>
              <a:rPr lang="en-US" dirty="0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        </a:t>
            </a:r>
            <a:r>
              <a:rPr lang="ru-RU" dirty="0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Алтын </a:t>
            </a:r>
            <a:r>
              <a:rPr lang="ru-RU" dirty="0" err="1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күн аспаны</a:t>
            </a:r>
            <a:r>
              <a:rPr lang="ru-RU" dirty="0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,</a:t>
            </a:r>
            <a:r>
              <a:rPr lang="en-US" dirty="0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            	  </a:t>
            </a:r>
            <a:r>
              <a:rPr lang="ru-RU" dirty="0" err="1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Ұрпаққа жол</a:t>
            </a:r>
            <a:r>
              <a:rPr lang="ru-RU" dirty="0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ашқан,</a:t>
            </a:r>
            <a:r>
              <a:rPr lang="ru-RU" dirty="0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 </a:t>
            </a:r>
          </a:p>
          <a:p>
            <a:pPr>
              <a:tabLst>
                <a:tab pos="450850" algn="l"/>
              </a:tabLst>
            </a:pPr>
            <a:r>
              <a:rPr lang="en-US" dirty="0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 	</a:t>
            </a:r>
            <a:r>
              <a:rPr lang="ru-RU" dirty="0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Алтын </a:t>
            </a:r>
            <a:r>
              <a:rPr lang="ru-RU" dirty="0" err="1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дән даласы</a:t>
            </a:r>
            <a:r>
              <a:rPr lang="ru-RU" dirty="0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,</a:t>
            </a:r>
            <a:r>
              <a:rPr lang="en-US" dirty="0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      	 	 </a:t>
            </a:r>
            <a:r>
              <a:rPr lang="ru-RU" dirty="0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Кең байтақ жерім</a:t>
            </a:r>
            <a:r>
              <a:rPr lang="ru-RU" dirty="0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 бар. </a:t>
            </a:r>
            <a:endParaRPr lang="en-US" dirty="0">
              <a:latin typeface="Times New Roman" pitchFamily="18" charset="0"/>
              <a:ea typeface="Lucida Sans Unicode" pitchFamily="34" charset="0"/>
              <a:cs typeface="Times New Roman" pitchFamily="18" charset="0"/>
            </a:endParaRPr>
          </a:p>
          <a:p>
            <a:pPr>
              <a:tabLst>
                <a:tab pos="450850" algn="l"/>
              </a:tabLst>
            </a:pPr>
            <a:r>
              <a:rPr lang="en-US" dirty="0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 	 </a:t>
            </a:r>
            <a:r>
              <a:rPr lang="ru-RU" dirty="0" err="1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Ерліктің дастаны</a:t>
            </a:r>
            <a:r>
              <a:rPr lang="ru-RU" dirty="0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,</a:t>
            </a:r>
            <a:r>
              <a:rPr lang="en-US" dirty="0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         	 </a:t>
            </a:r>
            <a:r>
              <a:rPr lang="ru-RU" dirty="0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Бірлігі</a:t>
            </a:r>
            <a:r>
              <a:rPr lang="ru-RU" dirty="0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жарасқан,</a:t>
            </a:r>
            <a:r>
              <a:rPr lang="ru-RU" dirty="0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 </a:t>
            </a:r>
          </a:p>
          <a:p>
            <a:pPr>
              <a:tabLst>
                <a:tab pos="450850" algn="l"/>
              </a:tabLst>
            </a:pPr>
            <a:r>
              <a:rPr lang="en-US" dirty="0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  	</a:t>
            </a:r>
            <a:r>
              <a:rPr lang="ru-RU" dirty="0" err="1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Еліме</a:t>
            </a:r>
            <a:r>
              <a:rPr lang="ru-RU" dirty="0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қарашы!</a:t>
            </a:r>
            <a:r>
              <a:rPr lang="ru-RU" dirty="0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                      	  </a:t>
            </a:r>
            <a:r>
              <a:rPr lang="ru-RU" dirty="0" err="1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Тәуелсіз елім</a:t>
            </a:r>
            <a:r>
              <a:rPr lang="ru-RU" dirty="0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 бар. </a:t>
            </a:r>
          </a:p>
          <a:p>
            <a:pPr>
              <a:tabLst>
                <a:tab pos="450850" algn="l"/>
              </a:tabLst>
            </a:pPr>
            <a:r>
              <a:rPr lang="en-US" dirty="0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  	</a:t>
            </a:r>
            <a:r>
              <a:rPr lang="ru-RU" dirty="0" err="1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Ежелден</a:t>
            </a:r>
            <a:r>
              <a:rPr lang="ru-RU" dirty="0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 ер </a:t>
            </a:r>
            <a:r>
              <a:rPr lang="ru-RU" dirty="0" err="1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деген</a:t>
            </a:r>
            <a:r>
              <a:rPr lang="ru-RU" dirty="0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,</a:t>
            </a:r>
            <a:r>
              <a:rPr lang="en-US" dirty="0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            </a:t>
            </a:r>
            <a:r>
              <a:rPr lang="ru-RU" dirty="0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     	  </a:t>
            </a:r>
            <a:r>
              <a:rPr lang="ru-RU" dirty="0" err="1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Қарсы алған уақытты,</a:t>
            </a:r>
            <a:r>
              <a:rPr lang="ru-RU" dirty="0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 </a:t>
            </a:r>
          </a:p>
          <a:p>
            <a:pPr>
              <a:tabLst>
                <a:tab pos="450850" algn="l"/>
              </a:tabLst>
            </a:pPr>
            <a:r>
              <a:rPr lang="en-US" dirty="0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  	</a:t>
            </a:r>
            <a:r>
              <a:rPr lang="ru-RU" dirty="0" err="1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Даңкымыз шықты ғой.</a:t>
            </a:r>
            <a:r>
              <a:rPr lang="ru-RU" dirty="0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	 	  </a:t>
            </a:r>
            <a:r>
              <a:rPr lang="ru-RU" dirty="0" err="1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Мәңгілік досындай</a:t>
            </a:r>
            <a:r>
              <a:rPr lang="ru-RU" dirty="0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. </a:t>
            </a:r>
          </a:p>
          <a:p>
            <a:pPr>
              <a:tabLst>
                <a:tab pos="450850" algn="l"/>
              </a:tabLst>
            </a:pPr>
            <a:r>
              <a:rPr lang="en-US" dirty="0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  	</a:t>
            </a:r>
            <a:r>
              <a:rPr lang="ru-RU" dirty="0" err="1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Намысын</a:t>
            </a:r>
            <a:r>
              <a:rPr lang="ru-RU" dirty="0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бермеген</a:t>
            </a:r>
            <a:r>
              <a:rPr lang="ru-RU" dirty="0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, </a:t>
            </a:r>
            <a:r>
              <a:rPr lang="en-US" dirty="0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  	 	  </a:t>
            </a:r>
            <a:r>
              <a:rPr lang="ru-RU" dirty="0" err="1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Біздің </a:t>
            </a:r>
            <a:r>
              <a:rPr lang="ru-RU" dirty="0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ел </a:t>
            </a:r>
            <a:r>
              <a:rPr lang="ru-RU" dirty="0" err="1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бақытты</a:t>
            </a:r>
            <a:r>
              <a:rPr lang="ru-RU" dirty="0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, </a:t>
            </a:r>
          </a:p>
          <a:p>
            <a:pPr>
              <a:tabLst>
                <a:tab pos="450850" algn="l"/>
              </a:tabLst>
            </a:pPr>
            <a:r>
              <a:rPr lang="en-US" dirty="0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 	 </a:t>
            </a:r>
            <a:r>
              <a:rPr lang="ru-RU" dirty="0" err="1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Қазағым мықты ғой!</a:t>
            </a:r>
            <a:r>
              <a:rPr lang="en-US" dirty="0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 	 	  </a:t>
            </a:r>
            <a:r>
              <a:rPr lang="ru-RU" dirty="0" err="1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Біздің </a:t>
            </a:r>
            <a:r>
              <a:rPr lang="ru-RU" dirty="0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ел </a:t>
            </a:r>
            <a:r>
              <a:rPr lang="ru-RU" dirty="0" err="1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осындай</a:t>
            </a:r>
            <a:r>
              <a:rPr lang="ru-RU" dirty="0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! </a:t>
            </a:r>
            <a:endParaRPr lang="en-US" dirty="0">
              <a:latin typeface="Times New Roman" pitchFamily="18" charset="0"/>
              <a:ea typeface="Lucida Sans Unicode" pitchFamily="34" charset="0"/>
              <a:cs typeface="Times New Roman" pitchFamily="18" charset="0"/>
            </a:endParaRPr>
          </a:p>
          <a:p>
            <a:pPr>
              <a:tabLst>
                <a:tab pos="450850" algn="l"/>
              </a:tabLst>
            </a:pPr>
            <a:endParaRPr lang="ru-RU" dirty="0">
              <a:latin typeface="Times New Roman" pitchFamily="18" charset="0"/>
              <a:ea typeface="Lucida Sans Unicode" pitchFamily="34" charset="0"/>
              <a:cs typeface="Times New Roman" pitchFamily="18" charset="0"/>
            </a:endParaRPr>
          </a:p>
          <a:p>
            <a:pPr>
              <a:tabLst>
                <a:tab pos="450850" algn="l"/>
              </a:tabLst>
            </a:pPr>
            <a:r>
              <a:rPr lang="en-US" dirty="0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			        </a:t>
            </a:r>
            <a:r>
              <a:rPr lang="ru-RU" dirty="0" err="1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Қайырмасы:</a:t>
            </a:r>
            <a:r>
              <a:rPr lang="ru-RU" dirty="0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 </a:t>
            </a:r>
          </a:p>
          <a:p>
            <a:pPr>
              <a:tabLst>
                <a:tab pos="450850" algn="l"/>
              </a:tabLst>
            </a:pPr>
            <a:r>
              <a:rPr lang="en-US" dirty="0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			</a:t>
            </a:r>
            <a:r>
              <a:rPr lang="ru-RU" dirty="0" err="1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Менің елім</a:t>
            </a:r>
            <a:r>
              <a:rPr lang="ru-RU" dirty="0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менің елім</a:t>
            </a:r>
            <a:r>
              <a:rPr lang="ru-RU" dirty="0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, </a:t>
            </a:r>
          </a:p>
          <a:p>
            <a:pPr>
              <a:tabLst>
                <a:tab pos="450850" algn="l"/>
              </a:tabLst>
            </a:pPr>
            <a:r>
              <a:rPr lang="en-US" dirty="0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			</a:t>
            </a:r>
            <a:r>
              <a:rPr lang="ru-RU" dirty="0" err="1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Гүлің болып</a:t>
            </a:r>
            <a:r>
              <a:rPr lang="ru-RU" dirty="0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егілемін</a:t>
            </a:r>
            <a:r>
              <a:rPr lang="ru-RU" dirty="0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, </a:t>
            </a:r>
          </a:p>
          <a:p>
            <a:pPr>
              <a:tabLst>
                <a:tab pos="450850" algn="l"/>
              </a:tabLst>
            </a:pPr>
            <a:r>
              <a:rPr lang="en-US" dirty="0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			</a:t>
            </a:r>
            <a:r>
              <a:rPr lang="ru-RU" dirty="0" err="1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Жырың болып</a:t>
            </a:r>
            <a:r>
              <a:rPr lang="ru-RU" dirty="0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төгілемін, елім</a:t>
            </a:r>
            <a:r>
              <a:rPr lang="ru-RU" dirty="0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! </a:t>
            </a:r>
          </a:p>
          <a:p>
            <a:pPr>
              <a:tabLst>
                <a:tab pos="450850" algn="l"/>
              </a:tabLst>
            </a:pPr>
            <a:r>
              <a:rPr lang="en-US" dirty="0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			</a:t>
            </a:r>
            <a:r>
              <a:rPr lang="ru-RU" dirty="0" err="1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Туған жерім</a:t>
            </a:r>
            <a:r>
              <a:rPr lang="ru-RU" dirty="0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менің </a:t>
            </a:r>
            <a:r>
              <a:rPr lang="ru-RU" dirty="0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– </a:t>
            </a:r>
            <a:r>
              <a:rPr lang="ru-RU" dirty="0" err="1">
                <a:latin typeface="Times New Roman" pitchFamily="18" charset="0"/>
                <a:ea typeface="Lucida Sans Unicode" pitchFamily="34" charset="0"/>
                <a:cs typeface="Times New Roman" pitchFamily="18" charset="0"/>
              </a:rPr>
              <a:t>Қазақстаным!</a:t>
            </a:r>
            <a:endParaRPr lang="ru-RU" dirty="0">
              <a:latin typeface="Times New Roman" pitchFamily="18" charset="0"/>
              <a:ea typeface="Lucida Sans Unicode" pitchFamily="34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1520" y="260648"/>
            <a:ext cx="88924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Әні: композитор Шәмші Қалдаяқов </a:t>
            </a:r>
          </a:p>
          <a:p>
            <a:r>
              <a:rPr lang="kk-KZ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Сөзі: Жүмекен Нәжімеденов, Нұрсұлтан Назарбаев.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8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8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48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48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8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8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48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48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48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48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48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48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48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48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48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48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48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48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48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48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48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48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48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48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48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48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48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48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48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48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48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48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481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481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481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481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481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481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481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481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481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481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481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481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481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481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481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481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481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481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481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481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82"/>
            </a:gs>
            <a:gs pos="13000">
              <a:srgbClr val="0047FF"/>
            </a:gs>
            <a:gs pos="28000">
              <a:srgbClr val="000082"/>
            </a:gs>
            <a:gs pos="42999">
              <a:srgbClr val="0047FF"/>
            </a:gs>
            <a:gs pos="58000">
              <a:srgbClr val="000082"/>
            </a:gs>
            <a:gs pos="72000">
              <a:srgbClr val="0047FF"/>
            </a:gs>
            <a:gs pos="87000">
              <a:srgbClr val="000082"/>
            </a:gs>
            <a:gs pos="100000">
              <a:srgbClr val="0047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3" name="Picture 9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757234" y="2296548"/>
            <a:ext cx="3629532" cy="3666667"/>
          </a:xfrm>
        </p:spPr>
      </p:pic>
      <p:sp>
        <p:nvSpPr>
          <p:cNvPr id="40964" name="Прямоугольник 4"/>
          <p:cNvSpPr>
            <a:spLocks noChangeArrowheads="1"/>
          </p:cNvSpPr>
          <p:nvPr/>
        </p:nvSpPr>
        <p:spPr bwMode="auto">
          <a:xfrm>
            <a:off x="323528" y="1"/>
            <a:ext cx="8568952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1993 </a:t>
            </a:r>
            <a:r>
              <a:rPr lang="ru-RU" sz="2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жылы</a:t>
            </a:r>
            <a:r>
              <a:rPr lang="ru-RU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15 </a:t>
            </a:r>
            <a:r>
              <a:rPr lang="ru-RU" sz="2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қарашада Қазақстан Республикасының ұлттық валютасы</a:t>
            </a:r>
            <a:r>
              <a:rPr lang="ru-RU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теңге айналымға </a:t>
            </a:r>
            <a:r>
              <a:rPr lang="ru-RU" sz="28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енгізілді</a:t>
            </a:r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 smtClean="0"/>
          </a:p>
        </p:txBody>
      </p:sp>
      <p:pic>
        <p:nvPicPr>
          <p:cNvPr id="39940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79388" y="0"/>
            <a:ext cx="8713787" cy="6669088"/>
          </a:xfrm>
        </p:spPr>
      </p:pic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14.4.10</a:t>
            </a:r>
            <a:endParaRPr lang="ru-RU"/>
          </a:p>
        </p:txBody>
      </p:sp>
      <p:sp>
        <p:nvSpPr>
          <p:cNvPr id="39941" name="Прямоугольник 4"/>
          <p:cNvSpPr>
            <a:spLocks noChangeArrowheads="1"/>
          </p:cNvSpPr>
          <p:nvPr/>
        </p:nvSpPr>
        <p:spPr bwMode="auto">
          <a:xfrm>
            <a:off x="468313" y="115888"/>
            <a:ext cx="7920037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solidFill>
                  <a:srgbClr val="FF0000"/>
                </a:solidFill>
              </a:rPr>
              <a:t>1995 жылы 30 тамызда  Қазақстан Республикасының жаңа Конституциясы қабылданды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kk-KZ" smtClean="0"/>
              <a:t>     Қазақстан</a:t>
            </a:r>
            <a:r>
              <a:rPr lang="en-US" smtClean="0"/>
              <a:t>-</a:t>
            </a:r>
            <a:r>
              <a:rPr lang="kk-KZ" smtClean="0"/>
              <a:t>көпұлтты мемлекет</a:t>
            </a:r>
            <a:endParaRPr lang="ru-RU" smtClean="0"/>
          </a:p>
        </p:txBody>
      </p:sp>
      <p:pic>
        <p:nvPicPr>
          <p:cNvPr id="47108" name="Picture 3" descr="1309860267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14.4.10</a:t>
            </a:r>
          </a:p>
        </p:txBody>
      </p:sp>
      <p:sp>
        <p:nvSpPr>
          <p:cNvPr id="47109" name="WordArt 4"/>
          <p:cNvSpPr>
            <a:spLocks noChangeArrowheads="1" noChangeShapeType="1" noTextEdit="1"/>
          </p:cNvSpPr>
          <p:nvPr/>
        </p:nvSpPr>
        <p:spPr bwMode="auto">
          <a:xfrm>
            <a:off x="611188" y="188913"/>
            <a:ext cx="8029575" cy="700087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ru-RU" sz="3600" kern="10" spc="-36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Times New Roman"/>
                <a:cs typeface="Times New Roman"/>
              </a:rPr>
              <a:t>Қазақстан -көпұлтты  мемлекет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82"/>
            </a:gs>
            <a:gs pos="13000">
              <a:srgbClr val="0047FF"/>
            </a:gs>
            <a:gs pos="28000">
              <a:srgbClr val="000082"/>
            </a:gs>
            <a:gs pos="42999">
              <a:srgbClr val="0047FF"/>
            </a:gs>
            <a:gs pos="58000">
              <a:srgbClr val="000082"/>
            </a:gs>
            <a:gs pos="72000">
              <a:srgbClr val="0047FF"/>
            </a:gs>
            <a:gs pos="87000">
              <a:srgbClr val="000082"/>
            </a:gs>
            <a:gs pos="100000">
              <a:srgbClr val="0047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1.bp.blogspot.com/-WajyXMq2yoA/UbBDp1cQQjI/AAAAAAAA9kM/m78HoJgEpMY/s320/bc348bd0a91d2b073a5e5357880c863d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260648"/>
            <a:ext cx="7488832" cy="5328592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539552" y="5805264"/>
            <a:ext cx="82089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Тәуелсіздіктің </a:t>
            </a:r>
            <a:r>
              <a:rPr lang="en-US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kk-KZ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жылдығына орай  “Тәуелсіздік” монументі ашылды.  </a:t>
            </a:r>
            <a:endParaRPr lang="ru-RU" sz="2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82"/>
            </a:gs>
            <a:gs pos="13000">
              <a:srgbClr val="0047FF"/>
            </a:gs>
            <a:gs pos="28000">
              <a:srgbClr val="000082"/>
            </a:gs>
            <a:gs pos="42999">
              <a:srgbClr val="0047FF"/>
            </a:gs>
            <a:gs pos="58000">
              <a:srgbClr val="000082"/>
            </a:gs>
            <a:gs pos="72000">
              <a:srgbClr val="0047FF"/>
            </a:gs>
            <a:gs pos="87000">
              <a:srgbClr val="000082"/>
            </a:gs>
            <a:gs pos="100000">
              <a:srgbClr val="0047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"/>
          <p:cNvSpPr>
            <a:spLocks noChangeArrowheads="1"/>
          </p:cNvSpPr>
          <p:nvPr/>
        </p:nvSpPr>
        <p:spPr bwMode="auto">
          <a:xfrm>
            <a:off x="508000" y="33751"/>
            <a:ext cx="8128000" cy="5993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3448" tIns="41724" rIns="83448" bIns="41724" anchor="ctr">
            <a:spAutoFit/>
          </a:bodyPr>
          <a:lstStyle/>
          <a:p>
            <a:pPr eaLnBrk="0" hangingPunct="0"/>
            <a:endParaRPr lang="kk-KZ" altLang="ru-RU" sz="2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endParaRPr lang="kk-KZ" altLang="ru-RU" sz="2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kk-KZ" alt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1993 </a:t>
            </a:r>
            <a:r>
              <a:rPr lang="kk-KZ" alt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жыл 15 қарашада Қазақстан Республикасының ұлттық ақшасы -Теңге айналымға енді.</a:t>
            </a:r>
            <a:br>
              <a:rPr lang="kk-KZ" alt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altLang="ru-RU" sz="2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pPr eaLnBrk="0" hangingPunct="0"/>
            <a:r>
              <a:rPr lang="kk-KZ" alt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1994 </a:t>
            </a:r>
            <a:r>
              <a:rPr lang="kk-KZ" alt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жылы екінші қазақ ғарышкері Талғат Мұсабаев Союз ТМ6 ғарыш кемесімен ғарышқа ұшты.</a:t>
            </a:r>
            <a:br>
              <a:rPr lang="kk-KZ" alt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</a:br>
            <a:endParaRPr lang="ru-RU" altLang="ru-RU" sz="2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pPr eaLnBrk="0" hangingPunct="0"/>
            <a:r>
              <a:rPr lang="kk-KZ" alt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1995 </a:t>
            </a:r>
            <a:r>
              <a:rPr lang="kk-KZ" alt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жыл 30 - тамызда жаңа Ата Заңымыз бір ауыздан қабылданды</a:t>
            </a:r>
            <a:r>
              <a:rPr lang="kk-KZ" alt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kk-KZ" alt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alt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altLang="ru-RU" sz="2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pPr eaLnBrk="0" hangingPunct="0"/>
            <a:r>
              <a:rPr lang="kk-KZ" alt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altLang="ru-RU" sz="2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pPr eaLnBrk="0" hangingPunct="0"/>
            <a:r>
              <a:rPr lang="kk-KZ" alt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alt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1997 жылы Тіл туралы Заң қабылданды.Еліміздің ата Заңының 7 бабында «Қазақстан Республикасының мемлекеттік тілі - қазақ тілі” деп көрсетілген. </a:t>
            </a:r>
            <a:br>
              <a:rPr lang="kk-KZ" alt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altLang="ru-RU" sz="2400" b="1" dirty="0">
              <a:solidFill>
                <a:schemeClr val="bg1"/>
              </a:solidFill>
              <a:latin typeface="Times New Roman" pitchFamily="18" charset="0"/>
              <a:cs typeface="Calibri" pitchFamily="34" charset="0"/>
              <a:sym typeface="Symbol" pitchFamily="18" charset="2"/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kk-KZ" dirty="0" smtClean="0"/>
          </a:p>
          <a:p>
            <a:pPr>
              <a:defRPr/>
            </a:pPr>
            <a:endParaRPr lang="kk-KZ" dirty="0" smtClean="0"/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82"/>
            </a:gs>
            <a:gs pos="13000">
              <a:srgbClr val="0047FF"/>
            </a:gs>
            <a:gs pos="28000">
              <a:srgbClr val="000082"/>
            </a:gs>
            <a:gs pos="42999">
              <a:srgbClr val="0047FF"/>
            </a:gs>
            <a:gs pos="58000">
              <a:srgbClr val="000082"/>
            </a:gs>
            <a:gs pos="72000">
              <a:srgbClr val="0047FF"/>
            </a:gs>
            <a:gs pos="87000">
              <a:srgbClr val="000082"/>
            </a:gs>
            <a:gs pos="100000">
              <a:srgbClr val="0047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dirty="0" smtClean="0"/>
              <a:t/>
            </a:r>
            <a:br>
              <a:rPr lang="kk-KZ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600200"/>
            <a:ext cx="8435280" cy="4525963"/>
          </a:xfrm>
        </p:spPr>
        <p:txBody>
          <a:bodyPr/>
          <a:lstStyle/>
          <a:p>
            <a:pPr>
              <a:buNone/>
            </a:pPr>
            <a:endParaRPr lang="kk-KZ" dirty="0" smtClean="0"/>
          </a:p>
          <a:p>
            <a:pPr>
              <a:buNone/>
            </a:pPr>
            <a:r>
              <a:rPr lang="kk-KZ" dirty="0" smtClean="0"/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3528" y="2636912"/>
            <a:ext cx="84969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“ Біздің балаларымыз ғылым мен білімге ұмтылып, елдің болашағын ойлайтын болса, келешегіміз кемел, тәуелсіздігіміз баянды болады. ”</a:t>
            </a:r>
          </a:p>
          <a:p>
            <a:r>
              <a:rPr lang="kk-KZ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Н.Ә. Назарбаев.</a:t>
            </a:r>
            <a:endParaRPr lang="ru-RU" sz="2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1303</TotalTime>
  <Words>606</Words>
  <Application>Microsoft Office PowerPoint</Application>
  <PresentationFormat>Экран (4:3)</PresentationFormat>
  <Paragraphs>134</Paragraphs>
  <Slides>28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Поток</vt:lpstr>
      <vt:lpstr>Слайд 1</vt:lpstr>
      <vt:lpstr>Слайд 2</vt:lpstr>
      <vt:lpstr>  </vt:lpstr>
      <vt:lpstr>Слайд 4</vt:lpstr>
      <vt:lpstr>1986 жыл.  “Желтоқсан оқиғасы” </vt:lpstr>
      <vt:lpstr>Слайд 6</vt:lpstr>
      <vt:lpstr>Слайд 7</vt:lpstr>
      <vt:lpstr>Слайд 8</vt:lpstr>
      <vt:lpstr>Слайд 9</vt:lpstr>
      <vt:lpstr>Слайд 10</vt:lpstr>
      <vt:lpstr>   </vt:lpstr>
      <vt:lpstr>  </vt:lpstr>
      <vt:lpstr>Слайд 13</vt:lpstr>
      <vt:lpstr>1991 жылы 16 желтоқсанда Қазақстан Республикасы егеменді, тәуелсіз мемлекет деп жарияланды.</vt:lpstr>
      <vt:lpstr> Халық қаһарманы Қайрат Рысқұлбековке орнатылған ескерткіш. Семей қаласы</vt:lpstr>
      <vt:lpstr>Слайд 16</vt:lpstr>
      <vt:lpstr>Ел үшін құрбан болған жастарымызды мәңгі есімізді сақтаймыз!!!</vt:lpstr>
      <vt:lpstr>Қазақстан  тәуелсіздігіне 30 жыл</vt:lpstr>
      <vt:lpstr>1992 жыл</vt:lpstr>
      <vt:lpstr>1992 жылы 4 маусымда Қазақстан Республикасының Рәміздері бекітілді.</vt:lpstr>
      <vt:lpstr>Слайд 21</vt:lpstr>
      <vt:lpstr>Слайд 22</vt:lpstr>
      <vt:lpstr>Слайд 23</vt:lpstr>
      <vt:lpstr>Слайд 24</vt:lpstr>
      <vt:lpstr>     Қазақстан-көпұлтты мемлекет</vt:lpstr>
      <vt:lpstr>Слайд 26</vt:lpstr>
      <vt:lpstr>Слайд 27</vt:lpstr>
      <vt:lpstr>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Айнагуль Искакова</cp:lastModifiedBy>
  <cp:revision>147</cp:revision>
  <dcterms:created xsi:type="dcterms:W3CDTF">2016-11-26T18:50:35Z</dcterms:created>
  <dcterms:modified xsi:type="dcterms:W3CDTF">2021-02-25T04:07:28Z</dcterms:modified>
</cp:coreProperties>
</file>