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8" r:id="rId5"/>
    <p:sldId id="265" r:id="rId6"/>
    <p:sldId id="266" r:id="rId7"/>
    <p:sldId id="267" r:id="rId8"/>
    <p:sldId id="270" r:id="rId9"/>
    <p:sldId id="258" r:id="rId10"/>
    <p:sldId id="259" r:id="rId11"/>
    <p:sldId id="262" r:id="rId12"/>
    <p:sldId id="260" r:id="rId13"/>
    <p:sldId id="261" r:id="rId14"/>
    <p:sldId id="263" r:id="rId15"/>
    <p:sldId id="272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066C5-AE1A-40C3-B831-364F74C2701A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BCC29-9747-4447-9B1D-0E13F69F4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72/20/e8/7220e8e36ba8092d717408d1710a184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7704" y="260648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Библитека КГУ “Средняя школа села Карабулак”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2492896"/>
            <a:ext cx="5296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Урок-экскурсия для 1 класса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62604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483768" y="141277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Добро пожаловать</a:t>
            </a:r>
          </a:p>
          <a:p>
            <a:pPr algn="ctr"/>
            <a:r>
              <a:rPr lang="ru-RU" sz="54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в школьную</a:t>
            </a:r>
          </a:p>
          <a:p>
            <a:pPr algn="ctr"/>
            <a:r>
              <a:rPr lang="ru-RU" sz="54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библиотеку!</a:t>
            </a:r>
            <a:endParaRPr lang="ru-RU" sz="54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Рисунок 1" descr="C:\Users\user\AppData\Local\Microsoft\Windows\INetCache\Content.Word\20210115_123727.jpg"/>
          <p:cNvPicPr/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23528" y="260648"/>
            <a:ext cx="3816424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C:\Users\user\AppData\Local\Microsoft\Windows\INetCache\Content.Word\20210115_123644.jpg"/>
          <p:cNvPicPr/>
          <p:nvPr/>
        </p:nvPicPr>
        <p:blipFill>
          <a:blip r:embed="rId4" cstate="print">
            <a:lum bright="20000" contrast="30000"/>
          </a:blip>
          <a:srcRect/>
          <a:stretch>
            <a:fillRect/>
          </a:stretch>
        </p:blipFill>
        <p:spPr bwMode="auto">
          <a:xfrm>
            <a:off x="4427984" y="2636912"/>
            <a:ext cx="4572000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11960" y="260648"/>
            <a:ext cx="4572000" cy="24191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C00000"/>
                </a:solidFill>
              </a:rPr>
              <a:t>Есть такой дом на свете, в котором собраны для вас путеводители по жизни. Дом этот большой и всегда удивительный, называется он «библиотекой».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221088"/>
            <a:ext cx="445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БИБЛИОТЕКА</a:t>
            </a:r>
            <a:endParaRPr lang="ru-RU" sz="48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5274049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35696" y="548680"/>
            <a:ext cx="65903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БИБЛИОТЕКАРЬ</a:t>
            </a:r>
            <a:endParaRPr lang="ru-RU" sz="6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96136" y="2420888"/>
            <a:ext cx="30963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C00000"/>
                </a:solidFill>
              </a:rPr>
              <a:t>Человек, который работает в этом удивительном доме, называется  библиотекарем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фон библ.ур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4816812-590fd566779dd77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88640"/>
            <a:ext cx="4572000" cy="32289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139952" y="4653136"/>
            <a:ext cx="4572000" cy="18281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Человек, который занят чтением каких–</a:t>
            </a:r>
            <a:r>
              <a:rPr lang="ru-RU" sz="2400" b="1" dirty="0" err="1">
                <a:solidFill>
                  <a:srgbClr val="C00000"/>
                </a:solidFill>
              </a:rPr>
              <a:t>нибудь</a:t>
            </a:r>
            <a:r>
              <a:rPr lang="ru-RU" sz="2400" b="1" dirty="0">
                <a:solidFill>
                  <a:srgbClr val="C00000"/>
                </a:solidFill>
              </a:rPr>
              <a:t> произведений. 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     	Посетитель </a:t>
            </a:r>
            <a:r>
              <a:rPr lang="ru-RU" sz="2400" b="1" dirty="0" smtClean="0">
                <a:solidFill>
                  <a:srgbClr val="C00000"/>
                </a:solidFill>
              </a:rPr>
              <a:t>общественной </a:t>
            </a:r>
            <a:r>
              <a:rPr lang="ru-RU" sz="2400" b="1" dirty="0">
                <a:solidFill>
                  <a:srgbClr val="C00000"/>
                </a:solidFill>
              </a:rPr>
              <a:t>библиотеки, читального зала, читальни. Зала для читателей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260648"/>
            <a:ext cx="21831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" action="ppaction://noaction"/>
              </a:rPr>
              <a:t>Читатель</a:t>
            </a:r>
            <a:endParaRPr lang="ru-RU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фон библ.ур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508104" y="476672"/>
            <a:ext cx="313184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/>
              <a:t>Формуляр читателя</a:t>
            </a:r>
          </a:p>
          <a:p>
            <a:pPr>
              <a:spcBef>
                <a:spcPct val="50000"/>
              </a:spcBef>
            </a:pPr>
            <a:endParaRPr lang="ru-RU" dirty="0" smtClean="0"/>
          </a:p>
          <a:p>
            <a:pPr>
              <a:spcBef>
                <a:spcPct val="50000"/>
              </a:spcBef>
            </a:pPr>
            <a:r>
              <a:rPr lang="ru-RU" dirty="0" smtClean="0"/>
              <a:t>Фамилия _________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Имя _____________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Год рождения _____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Дом. адрес _______</a:t>
            </a:r>
          </a:p>
          <a:p>
            <a:pPr>
              <a:spcBef>
                <a:spcPct val="50000"/>
              </a:spcBef>
            </a:pPr>
            <a:endParaRPr lang="ru-RU" dirty="0" smtClean="0"/>
          </a:p>
          <a:p>
            <a:pPr>
              <a:spcBef>
                <a:spcPct val="50000"/>
              </a:spcBef>
            </a:pPr>
            <a:r>
              <a:rPr lang="ru-RU" dirty="0" smtClean="0"/>
              <a:t>Дата записи ______</a:t>
            </a:r>
          </a:p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4797152"/>
            <a:ext cx="4572000" cy="14219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</a:rPr>
              <a:t>Документ, дающий право пользоваться библиотекой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476672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Как  должен  вести  себя</a:t>
            </a:r>
          </a:p>
          <a:p>
            <a:pPr algn="ctr"/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читатель  в  библиотеке?</a:t>
            </a:r>
            <a:endParaRPr lang="ru-RU" sz="32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7" name="Picture 4" descr="4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492896"/>
            <a:ext cx="28162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2348880"/>
            <a:ext cx="2502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008000"/>
              </a:solidFill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 rot="1258473">
            <a:off x="0" y="2420938"/>
            <a:ext cx="3924300" cy="1873250"/>
          </a:xfrm>
          <a:prstGeom prst="cloudCallout">
            <a:avLst>
              <a:gd name="adj1" fmla="val 55514"/>
              <a:gd name="adj2" fmla="val -27907"/>
            </a:avLst>
          </a:prstGeom>
          <a:gradFill rotWithShape="1">
            <a:gsLst>
              <a:gs pos="0">
                <a:srgbClr val="FF9900"/>
              </a:gs>
              <a:gs pos="50000">
                <a:srgbClr val="CCFF33"/>
              </a:gs>
              <a:gs pos="100000">
                <a:srgbClr val="FF9900"/>
              </a:gs>
            </a:gsLst>
            <a:lin ang="2700000" scaled="1"/>
          </a:gradFill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8000"/>
                </a:solidFill>
              </a:rPr>
              <a:t>Взятые книги нужно класть на место или на стол библиотекаря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3635896" y="1556792"/>
            <a:ext cx="3097212" cy="1296988"/>
          </a:xfrm>
          <a:prstGeom prst="cloudCallout">
            <a:avLst>
              <a:gd name="adj1" fmla="val -11352"/>
              <a:gd name="adj2" fmla="val 88921"/>
            </a:avLst>
          </a:prstGeom>
          <a:gradFill rotWithShape="1">
            <a:gsLst>
              <a:gs pos="0">
                <a:srgbClr val="CCFF33"/>
              </a:gs>
              <a:gs pos="100000">
                <a:srgbClr val="FF9900"/>
              </a:gs>
            </a:gsLst>
            <a:lin ang="2700000" scaled="1"/>
          </a:gradFill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8000"/>
                </a:solidFill>
              </a:rPr>
              <a:t>Нельзя терять библиотечные книги!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 rot="20914178">
            <a:off x="413438" y="5028440"/>
            <a:ext cx="2449512" cy="1152525"/>
          </a:xfrm>
          <a:prstGeom prst="cloudCallout">
            <a:avLst>
              <a:gd name="adj1" fmla="val 91755"/>
              <a:gd name="adj2" fmla="val -59583"/>
            </a:avLst>
          </a:prstGeom>
          <a:gradFill rotWithShape="1">
            <a:gsLst>
              <a:gs pos="0">
                <a:srgbClr val="CCFF33"/>
              </a:gs>
              <a:gs pos="100000">
                <a:srgbClr val="FF9900"/>
              </a:gs>
            </a:gsLst>
            <a:lin ang="2700000" scaled="1"/>
          </a:gradFill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endParaRPr lang="ru-RU" altLang="ru-RU" sz="1200" b="1" dirty="0">
              <a:solidFill>
                <a:srgbClr val="008000"/>
              </a:solidFill>
            </a:endParaRPr>
          </a:p>
          <a:p>
            <a:pPr algn="ctr" eaLnBrk="1" hangingPunct="1"/>
            <a:r>
              <a:rPr lang="ru-RU" altLang="ru-RU" sz="2400" b="1" dirty="0">
                <a:solidFill>
                  <a:srgbClr val="008000"/>
                </a:solidFill>
              </a:rPr>
              <a:t>Тихо! </a:t>
            </a: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6228184" y="2564904"/>
            <a:ext cx="2663825" cy="1441450"/>
          </a:xfrm>
          <a:prstGeom prst="cloudCallout">
            <a:avLst>
              <a:gd name="adj1" fmla="val -76403"/>
              <a:gd name="adj2" fmla="val 38546"/>
            </a:avLst>
          </a:prstGeom>
          <a:gradFill rotWithShape="1">
            <a:gsLst>
              <a:gs pos="0">
                <a:srgbClr val="FF9900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8000"/>
                </a:solidFill>
              </a:rPr>
              <a:t>Обращаться с книгами бережно!</a:t>
            </a: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6156325" y="4365625"/>
            <a:ext cx="2808288" cy="1368425"/>
          </a:xfrm>
          <a:prstGeom prst="cloudCallout">
            <a:avLst>
              <a:gd name="adj1" fmla="val -62491"/>
              <a:gd name="adj2" fmla="val -53481"/>
            </a:avLst>
          </a:prstGeom>
          <a:gradFill rotWithShape="1">
            <a:gsLst>
              <a:gs pos="0">
                <a:srgbClr val="FF9900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ru-RU" altLang="ru-RU" sz="2000" b="1">
                <a:solidFill>
                  <a:srgbClr val="008000"/>
                </a:solidFill>
              </a:rPr>
              <a:t>Возвращать книги вовремя!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11560" y="332656"/>
            <a:ext cx="8477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ПРАВИЛА ПОЛЬЗОВАНИЯ КНИГОЙ: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00808"/>
            <a:ext cx="4559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Не рисовать, не писать ничего в книгах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420888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Не вырывать листы, не вырезать картинки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293096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Не перегибать книги, чтобы не выпадали листы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717032"/>
            <a:ext cx="340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Не читать книги во время еды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06896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Не класть в книги карандаши и ручки, чтобы не порвать </a:t>
            </a: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941168"/>
            <a:ext cx="2830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Пользоваться закладкой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фон библ.ур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987824" y="404664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Отделы библиотеки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70796" y="1988840"/>
            <a:ext cx="26756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" action="ppaction://noaction"/>
              </a:rPr>
              <a:t>Абонемент</a:t>
            </a:r>
            <a:endParaRPr lang="ru-RU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068960"/>
            <a:ext cx="38098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Читальный зал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funforkids.ru/pictures/books/book0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678"/>
            <a:ext cx="9361040" cy="6892678"/>
          </a:xfrm>
          <a:prstGeom prst="rect">
            <a:avLst/>
          </a:prstGeom>
          <a:noFill/>
        </p:spPr>
      </p:pic>
      <p:pic>
        <p:nvPicPr>
          <p:cNvPr id="8" name="Рисунок 7" descr="C:\Users\user\Desktop\20210115_105854.jpg"/>
          <p:cNvPicPr/>
          <p:nvPr/>
        </p:nvPicPr>
        <p:blipFill>
          <a:blip r:embed="rId3" cstate="print">
            <a:lum bright="-10000" contrast="10000"/>
          </a:blip>
          <a:srcRect r="14925" b="15686"/>
          <a:stretch>
            <a:fillRect/>
          </a:stretch>
        </p:blipFill>
        <p:spPr bwMode="auto">
          <a:xfrm>
            <a:off x="2699792" y="1988840"/>
            <a:ext cx="6300192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699792" y="19888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itchFamily="34" charset="0"/>
                <a:hlinkClick r:id="" action="ppaction://noaction"/>
              </a:rPr>
              <a:t>Абонемент</a:t>
            </a:r>
            <a:r>
              <a:rPr lang="ru-RU" b="1" dirty="0" smtClean="0">
                <a:solidFill>
                  <a:srgbClr val="C00000"/>
                </a:solidFill>
                <a:latin typeface="Calibri" pitchFamily="34" charset="0"/>
              </a:rPr>
              <a:t>—это место, где выдают книги на дом. Любую книгу можно взять домой и прочесть, а потом не забыть ее вернуть. Причем вернуть  надо в том виде, в котором вы ее брали.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0" y="1268760"/>
            <a:ext cx="34563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C00000"/>
                </a:solidFill>
              </a:rPr>
              <a:t>Раздел детской литературы здесь находятся книжки которые вы можете взять домой и почитать. Это сказки рассказы и периодические издания.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7410" name="AutoShape 2" descr="https://www.kitabain.com/images/book/22-hinh-nen-thoi-mien-cua-nhung-cuon-sach-tuyet-voi-1494512853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 descr="C:\Users\user\Desktop\20210115_1059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908720"/>
            <a:ext cx="504056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20210115_1059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980728"/>
            <a:ext cx="504056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948A54"/>
                </a:solidFill>
                <a:latin typeface="Calibri" pitchFamily="34" charset="0"/>
                <a:hlinkClick r:id="" action="ppaction://noaction"/>
              </a:rPr>
              <a:t>Читальный зал </a:t>
            </a:r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</a:rPr>
              <a:t>— это отдел библиотеки, где можно сесть и почитать книгу.  Печатная и электронная продукция из читального зала (словари</a:t>
            </a:r>
            <a:r>
              <a:rPr lang="ru-RU" sz="2400" b="1" dirty="0" smtClean="0">
                <a:solidFill>
                  <a:srgbClr val="C00000"/>
                </a:solidFill>
              </a:rPr>
              <a:t>, справочники, энциклопедии)</a:t>
            </a:r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</a:rPr>
              <a:t>  не выносятся.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461875" y="332656"/>
            <a:ext cx="5533845" cy="6264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5576" y="1484784"/>
            <a:ext cx="33661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C00000"/>
                </a:solidFill>
              </a:rPr>
              <a:t>Читальный зал располагает  фондом книг справочного и энциклопедического характера.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Users\user\Desktop\20210115_110013.jpg"/>
          <p:cNvPicPr/>
          <p:nvPr/>
        </p:nvPicPr>
        <p:blipFill>
          <a:blip r:embed="rId3" cstate="print"/>
          <a:srcRect l="22388" t="16667" r="8715"/>
          <a:stretch>
            <a:fillRect/>
          </a:stretch>
        </p:blipFill>
        <p:spPr bwMode="auto">
          <a:xfrm>
            <a:off x="4067944" y="404664"/>
            <a:ext cx="478802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"/>
          <p:cNvSpPr>
            <a:spLocks noChangeArrowheads="1"/>
          </p:cNvSpPr>
          <p:nvPr/>
        </p:nvSpPr>
        <p:spPr bwMode="auto">
          <a:xfrm rot="20722472">
            <a:off x="0" y="3357563"/>
            <a:ext cx="3311525" cy="3240087"/>
          </a:xfrm>
          <a:prstGeom prst="ellipse">
            <a:avLst/>
          </a:prstGeom>
          <a:solidFill>
            <a:srgbClr val="E1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pic>
        <p:nvPicPr>
          <p:cNvPr id="7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1032" y="188640"/>
            <a:ext cx="8712968" cy="5195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Увидеть вас в который раз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Желает книг семья.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Быль, сказка, повесть и рассказ – 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Все старые друзья.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Но не стареем мы, друзья!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Попробуй заглянуть,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Страницы наши развернуть – </a:t>
            </a:r>
          </a:p>
          <a:p>
            <a:pPr algn="ctr">
              <a:lnSpc>
                <a:spcPct val="150000"/>
              </a:lnSpc>
            </a:pPr>
            <a:r>
              <a:rPr lang="ru-RU" altLang="ru-RU" sz="2800" dirty="0" smtClean="0">
                <a:solidFill>
                  <a:srgbClr val="0000FF"/>
                </a:solidFill>
                <a:latin typeface="Comic Sans MS" pitchFamily="66" charset="0"/>
              </a:rPr>
              <a:t>И с книгой в добрый путь!</a:t>
            </a:r>
            <a:endParaRPr lang="ru-RU" sz="2800" dirty="0"/>
          </a:p>
        </p:txBody>
      </p:sp>
      <p:pic>
        <p:nvPicPr>
          <p:cNvPr id="6" name="Picture 7" descr="9a0f1f9f5749f9a99094d33a9c5f18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869160"/>
            <a:ext cx="208915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j043799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17749">
            <a:off x="-68863" y="2189346"/>
            <a:ext cx="2447925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11f4/000764f3-35721fab/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900igr.net/up/datai/199593/0001-00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5" descr="den_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0"/>
            <a:ext cx="7451725" cy="558958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61943" y="5157192"/>
            <a:ext cx="53031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kern="10" dirty="0" smtClean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в библиотеку</a:t>
            </a:r>
            <a:endParaRPr lang="ru-RU" sz="6000" b="1" kern="10" dirty="0">
              <a:ln w="9525">
                <a:solidFill>
                  <a:srgbClr val="00008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312</Words>
  <Application>Microsoft Office PowerPoint</Application>
  <PresentationFormat>Экран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Айнагуль Искакова</dc:creator>
  <cp:lastModifiedBy>Айнагуль Искакова</cp:lastModifiedBy>
  <cp:revision>30</cp:revision>
  <dcterms:created xsi:type="dcterms:W3CDTF">2021-01-15T04:34:42Z</dcterms:created>
  <dcterms:modified xsi:type="dcterms:W3CDTF">2021-01-26T06:34:19Z</dcterms:modified>
</cp:coreProperties>
</file>