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310" r:id="rId2"/>
    <p:sldId id="343" r:id="rId3"/>
    <p:sldId id="340" r:id="rId4"/>
    <p:sldId id="341" r:id="rId5"/>
    <p:sldId id="325" r:id="rId6"/>
    <p:sldId id="312" r:id="rId7"/>
    <p:sldId id="316" r:id="rId8"/>
    <p:sldId id="313" r:id="rId9"/>
    <p:sldId id="314" r:id="rId10"/>
    <p:sldId id="315" r:id="rId11"/>
    <p:sldId id="317" r:id="rId12"/>
    <p:sldId id="319" r:id="rId13"/>
    <p:sldId id="320" r:id="rId14"/>
    <p:sldId id="321" r:id="rId15"/>
    <p:sldId id="326" r:id="rId16"/>
    <p:sldId id="342" r:id="rId17"/>
    <p:sldId id="334" r:id="rId18"/>
    <p:sldId id="327" r:id="rId19"/>
    <p:sldId id="329" r:id="rId20"/>
    <p:sldId id="335" r:id="rId21"/>
    <p:sldId id="339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5229"/>
    <a:srgbClr val="996633"/>
    <a:srgbClr val="8C0E0E"/>
    <a:srgbClr val="660033"/>
    <a:srgbClr val="663300"/>
    <a:srgbClr val="000099"/>
    <a:srgbClr val="E5E4FE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7" autoAdjust="0"/>
    <p:restoredTop sz="94660"/>
  </p:normalViewPr>
  <p:slideViewPr>
    <p:cSldViewPr>
      <p:cViewPr>
        <p:scale>
          <a:sx n="82" d="100"/>
          <a:sy n="82" d="100"/>
        </p:scale>
        <p:origin x="-2454" y="-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7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2DF68B7-DA30-4F51-B354-5A230EF3C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31BC994-DA39-4A48-9D0F-865AC5685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B8150-DDC8-4EEA-99C2-BEB0A164BF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08EF8-623C-4562-A9B7-FC9CF028E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42E5E-83D7-43F6-85D8-B6A0D19963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207A7-A078-4F59-AF4D-DE5A888281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0E526-998E-4169-8B61-8BFFF599B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62057-25D8-435F-B4FA-79A4DF3EE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EFD63-D586-4B56-9567-EAE3EB467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D733-4CDA-4E4D-949D-C86FC30B1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A7FC0-FFF1-4311-B0A2-4EA468D08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45DD3-0B02-4A36-89D5-F66747360E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2F585-E6A6-45E3-B05E-7DF3DA2753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3" cstate="print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3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286BDA0-F8FE-4D62-9002-0F3AB2C3A3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948264" y="2924944"/>
            <a:ext cx="1976438" cy="343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1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611560" y="2924944"/>
            <a:ext cx="20828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899592" y="2132856"/>
            <a:ext cx="8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5400" b="1" i="1" dirty="0" smtClean="0">
                <a:solidFill>
                  <a:srgbClr val="663300"/>
                </a:solidFill>
                <a:latin typeface="Monotype Corsiva" pitchFamily="66" charset="0"/>
              </a:rPr>
              <a:t>Спаравочная литература</a:t>
            </a:r>
            <a:endParaRPr lang="ru-RU" b="1" i="1" dirty="0"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b="1" i="1" dirty="0">
                <a:latin typeface="Georgia" pitchFamily="18" charset="0"/>
              </a:rPr>
              <a:t>Библиотечный </a:t>
            </a:r>
            <a:r>
              <a:rPr lang="ru-RU" b="1" i="1" dirty="0" smtClean="0">
                <a:latin typeface="Georgia" pitchFamily="18" charset="0"/>
              </a:rPr>
              <a:t>урок</a:t>
            </a:r>
          </a:p>
          <a:p>
            <a:pPr algn="ctr">
              <a:spcBef>
                <a:spcPct val="50000"/>
              </a:spcBef>
            </a:pPr>
            <a:r>
              <a:rPr lang="ru-RU" b="1" i="1" dirty="0" smtClean="0">
                <a:latin typeface="Georgia" pitchFamily="18" charset="0"/>
              </a:rPr>
              <a:t>Форма поведения:</a:t>
            </a:r>
          </a:p>
          <a:p>
            <a:pPr algn="ctr">
              <a:spcBef>
                <a:spcPct val="50000"/>
              </a:spcBef>
            </a:pPr>
            <a:r>
              <a:rPr lang="ru-RU" b="1" i="1" dirty="0" smtClean="0">
                <a:latin typeface="Georgia" pitchFamily="18" charset="0"/>
              </a:rPr>
              <a:t> Игра - путешествие</a:t>
            </a:r>
            <a:r>
              <a:rPr lang="ru-RU" b="1" i="1" dirty="0" smtClean="0">
                <a:latin typeface="Georgia" pitchFamily="18" charset="0"/>
              </a:rPr>
              <a:t> 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620688"/>
            <a:ext cx="62327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tx2"/>
                </a:solidFill>
                <a:latin typeface="Monotype Corsiva" pitchFamily="66" charset="0"/>
              </a:rPr>
              <a:t>Библиотека </a:t>
            </a:r>
          </a:p>
          <a:p>
            <a:pPr algn="ctr"/>
            <a:r>
              <a:rPr lang="kk-KZ" sz="2800" b="1" i="1" dirty="0" smtClean="0">
                <a:solidFill>
                  <a:schemeClr val="tx2"/>
                </a:solidFill>
                <a:latin typeface="Monotype Corsiva" pitchFamily="66" charset="0"/>
              </a:rPr>
              <a:t>общеобразовательной школы села Карабулак</a:t>
            </a:r>
            <a:endParaRPr lang="ru-RU" sz="2800" b="1" i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31597" y="5373216"/>
            <a:ext cx="44198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Monotype Corsiva" pitchFamily="66" charset="0"/>
              </a:rPr>
              <a:t>Подготовила : 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Monotype Corsiva" pitchFamily="66" charset="0"/>
              </a:rPr>
              <a:t>Зав. библиотекой   А. Искакова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948264" y="2924944"/>
            <a:ext cx="1976438" cy="343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1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611560" y="2924944"/>
            <a:ext cx="20828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899592" y="2132856"/>
            <a:ext cx="8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5400" b="1" i="1" dirty="0" smtClean="0">
                <a:solidFill>
                  <a:srgbClr val="663300"/>
                </a:solidFill>
                <a:latin typeface="Monotype Corsiva" pitchFamily="66" charset="0"/>
              </a:rPr>
              <a:t>Спаравочная литература</a:t>
            </a:r>
            <a:endParaRPr lang="ru-RU" b="1" i="1" dirty="0"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b="1" i="1" dirty="0">
                <a:latin typeface="Georgia" pitchFamily="18" charset="0"/>
              </a:rPr>
              <a:t>Библиотечный </a:t>
            </a:r>
            <a:r>
              <a:rPr lang="ru-RU" b="1" i="1" dirty="0" smtClean="0">
                <a:latin typeface="Georgia" pitchFamily="18" charset="0"/>
              </a:rPr>
              <a:t>урок</a:t>
            </a:r>
          </a:p>
          <a:p>
            <a:pPr algn="ctr">
              <a:spcBef>
                <a:spcPct val="50000"/>
              </a:spcBef>
            </a:pPr>
            <a:r>
              <a:rPr lang="ru-RU" b="1" i="1" dirty="0" smtClean="0">
                <a:latin typeface="Georgia" pitchFamily="18" charset="0"/>
              </a:rPr>
              <a:t>Форма поведения:</a:t>
            </a:r>
          </a:p>
          <a:p>
            <a:pPr algn="ctr">
              <a:spcBef>
                <a:spcPct val="50000"/>
              </a:spcBef>
            </a:pPr>
            <a:r>
              <a:rPr lang="ru-RU" b="1" i="1" dirty="0" smtClean="0">
                <a:latin typeface="Georgia" pitchFamily="18" charset="0"/>
              </a:rPr>
              <a:t> Игра - путешествие</a:t>
            </a:r>
            <a:r>
              <a:rPr lang="ru-RU" b="1" i="1" dirty="0" smtClean="0">
                <a:latin typeface="Georgia" pitchFamily="18" charset="0"/>
              </a:rPr>
              <a:t> </a:t>
            </a:r>
            <a:endParaRPr lang="ru-RU" b="1" i="1" dirty="0"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620688"/>
            <a:ext cx="62327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tx2"/>
                </a:solidFill>
                <a:latin typeface="Monotype Corsiva" pitchFamily="66" charset="0"/>
              </a:rPr>
              <a:t>Библиотека </a:t>
            </a:r>
          </a:p>
          <a:p>
            <a:pPr algn="ctr"/>
            <a:r>
              <a:rPr lang="kk-KZ" sz="2800" b="1" i="1" dirty="0" smtClean="0">
                <a:solidFill>
                  <a:schemeClr val="tx2"/>
                </a:solidFill>
                <a:latin typeface="Monotype Corsiva" pitchFamily="66" charset="0"/>
              </a:rPr>
              <a:t>общеобразовательной школы села Карабулак</a:t>
            </a:r>
            <a:endParaRPr lang="ru-RU" sz="2800" b="1" i="1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31597" y="5373216"/>
            <a:ext cx="44198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Monotype Corsiva" pitchFamily="66" charset="0"/>
              </a:rPr>
              <a:t>Подготовила : 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Monotype Corsiva" pitchFamily="66" charset="0"/>
              </a:rPr>
              <a:t>Зав. библиотекой   А. Искакова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04665"/>
            <a:ext cx="80283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Цели и задачи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endParaRPr lang="ru-RU" sz="36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Расширить знания школьников о справочной литературе. </a:t>
            </a:r>
            <a:endParaRPr lang="ru-RU" sz="36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ru-RU" sz="3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Привить интерес к справочной литературе.  </a:t>
            </a:r>
            <a:endParaRPr lang="ru-RU" sz="36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Научить </a:t>
            </a:r>
            <a:r>
              <a:rPr lang="ru-RU" sz="3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умению ею пользоваться</a:t>
            </a:r>
            <a:r>
              <a:rPr lang="ru-RU" sz="3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r>
              <a:rPr lang="ru-RU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4.</a:t>
            </a:r>
            <a:r>
              <a:rPr lang="ru-RU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Научить учащихся самостоятельно добывать информацию в справочной литературе. </a:t>
            </a:r>
          </a:p>
          <a:p>
            <a:r>
              <a:rPr lang="ru-RU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3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620688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 smtClean="0">
              <a:solidFill>
                <a:srgbClr val="002060"/>
              </a:solidFill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Всему </a:t>
            </a:r>
            <a:r>
              <a:rPr lang="ru-RU" sz="3600" b="1" i="1" dirty="0" smtClean="0">
                <a:solidFill>
                  <a:srgbClr val="002060"/>
                </a:solidFill>
              </a:rPr>
              <a:t>название дано – 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 </a:t>
            </a:r>
            <a:r>
              <a:rPr lang="ru-RU" sz="3600" b="1" i="1" dirty="0" smtClean="0">
                <a:solidFill>
                  <a:srgbClr val="002060"/>
                </a:solidFill>
              </a:rPr>
              <a:t>И зверю, и предмету.                                 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Вещей </a:t>
            </a:r>
            <a:r>
              <a:rPr lang="ru-RU" sz="3600" b="1" i="1" dirty="0" smtClean="0">
                <a:solidFill>
                  <a:srgbClr val="002060"/>
                </a:solidFill>
              </a:rPr>
              <a:t>вокруг полным-полно, 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А </a:t>
            </a:r>
            <a:r>
              <a:rPr lang="ru-RU" sz="3600" b="1" i="1" dirty="0" smtClean="0">
                <a:solidFill>
                  <a:srgbClr val="002060"/>
                </a:solidFill>
              </a:rPr>
              <a:t>безымянных нету! 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И </a:t>
            </a:r>
            <a:r>
              <a:rPr lang="ru-RU" sz="3600" b="1" i="1" dirty="0" smtClean="0">
                <a:solidFill>
                  <a:srgbClr val="002060"/>
                </a:solidFill>
              </a:rPr>
              <a:t>всё, что может видеть глаз</a:t>
            </a:r>
            <a:r>
              <a:rPr lang="ru-RU" sz="3600" b="1" i="1" dirty="0" smtClean="0">
                <a:solidFill>
                  <a:srgbClr val="002060"/>
                </a:solidFill>
              </a:rPr>
              <a:t>,-</a:t>
            </a: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 </a:t>
            </a:r>
            <a:r>
              <a:rPr lang="ru-RU" sz="3600" b="1" i="1" dirty="0" smtClean="0">
                <a:solidFill>
                  <a:srgbClr val="002060"/>
                </a:solidFill>
              </a:rPr>
              <a:t>Над нами и под нами,-                                 И всё, что в памяти у нас </a:t>
            </a:r>
            <a:endParaRPr lang="ru-RU" sz="3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Означено </a:t>
            </a:r>
            <a:r>
              <a:rPr lang="ru-RU" sz="3600" b="1" i="1" dirty="0" smtClean="0">
                <a:solidFill>
                  <a:srgbClr val="002060"/>
                </a:solidFill>
              </a:rPr>
              <a:t>словами. 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7" name="Rectangle 13"/>
          <p:cNvSpPr>
            <a:spLocks noGrp="1" noChangeArrowheads="1"/>
          </p:cNvSpPr>
          <p:nvPr>
            <p:ph type="ctrTitle"/>
          </p:nvPr>
        </p:nvSpPr>
        <p:spPr>
          <a:xfrm>
            <a:off x="2714625" y="357188"/>
            <a:ext cx="3729038" cy="1752600"/>
          </a:xfrm>
        </p:spPr>
        <p:txBody>
          <a:bodyPr/>
          <a:lstStyle/>
          <a:p>
            <a:pPr>
              <a:defRPr/>
            </a:pPr>
            <a:r>
              <a:rPr lang="ru-RU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istral" pitchFamily="66" charset="0"/>
              </a:rPr>
              <a:t>СПРАВОЧНАЯ</a:t>
            </a:r>
            <a:br>
              <a:rPr lang="ru-RU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istral" pitchFamily="66" charset="0"/>
              </a:rPr>
            </a:br>
            <a:r>
              <a:rPr lang="ru-RU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istral" pitchFamily="66" charset="0"/>
              </a:rPr>
              <a:t>ЛИТЕРАТУРА</a:t>
            </a:r>
          </a:p>
        </p:txBody>
      </p:sp>
      <p:pic>
        <p:nvPicPr>
          <p:cNvPr id="3" name="Picture 22" descr="29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2000250"/>
            <a:ext cx="23891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5" descr="bibl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EE0DD"/>
              </a:clrFrom>
              <a:clrTo>
                <a:srgbClr val="EEE0D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3429000"/>
            <a:ext cx="281463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3" descr="show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 l="3751" t="5475" r="1750" b="6204"/>
          <a:stretch>
            <a:fillRect/>
          </a:stretch>
        </p:blipFill>
        <p:spPr bwMode="auto">
          <a:xfrm>
            <a:off x="6357938" y="1714500"/>
            <a:ext cx="24288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6643688" y="4000500"/>
            <a:ext cx="230346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stral" pitchFamily="66" charset="0"/>
                <a:ea typeface="+mj-ea"/>
                <a:cs typeface="+mj-cs"/>
              </a:rPr>
              <a:t>СЛОВАРИ</a:t>
            </a: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5214938" y="6000750"/>
            <a:ext cx="37147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400" b="1" dirty="0">
                <a:solidFill>
                  <a:srgbClr val="8C0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stral" pitchFamily="66" charset="0"/>
                <a:ea typeface="+mj-ea"/>
                <a:cs typeface="+mj-cs"/>
              </a:rPr>
              <a:t>ЭНЦИКЛОПЕДИИ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1000125" y="5214938"/>
            <a:ext cx="324008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4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stral" pitchFamily="66" charset="0"/>
                <a:ea typeface="+mj-ea"/>
                <a:cs typeface="+mj-cs"/>
              </a:rPr>
              <a:t>СПРАВОЧНИКИ</a:t>
            </a:r>
          </a:p>
        </p:txBody>
      </p:sp>
      <p:cxnSp>
        <p:nvCxnSpPr>
          <p:cNvPr id="10" name="Прямая со стрелкой 9"/>
          <p:cNvCxnSpPr>
            <a:cxnSpLocks noChangeShapeType="1"/>
          </p:cNvCxnSpPr>
          <p:nvPr/>
        </p:nvCxnSpPr>
        <p:spPr bwMode="auto">
          <a:xfrm rot="5400000">
            <a:off x="2928937" y="2214563"/>
            <a:ext cx="500063" cy="3571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2" name="Прямая со стрелкой 11"/>
          <p:cNvCxnSpPr>
            <a:cxnSpLocks noChangeShapeType="1"/>
          </p:cNvCxnSpPr>
          <p:nvPr/>
        </p:nvCxnSpPr>
        <p:spPr bwMode="auto">
          <a:xfrm rot="16200000" flipH="1">
            <a:off x="1785937" y="4643438"/>
            <a:ext cx="714375" cy="571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" name="Прямая со стрелкой 12"/>
          <p:cNvCxnSpPr>
            <a:cxnSpLocks noChangeShapeType="1"/>
          </p:cNvCxnSpPr>
          <p:nvPr/>
        </p:nvCxnSpPr>
        <p:spPr bwMode="auto">
          <a:xfrm>
            <a:off x="5500688" y="2071688"/>
            <a:ext cx="714375" cy="50006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 rot="16200000" flipH="1">
            <a:off x="7393782" y="3464718"/>
            <a:ext cx="571500" cy="500063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9" name="Прямая со стрелкой 18"/>
          <p:cNvCxnSpPr>
            <a:cxnSpLocks noChangeShapeType="1"/>
          </p:cNvCxnSpPr>
          <p:nvPr/>
        </p:nvCxnSpPr>
        <p:spPr bwMode="auto">
          <a:xfrm rot="16200000" flipH="1">
            <a:off x="4000500" y="2428875"/>
            <a:ext cx="1428750" cy="571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1" name="Прямая со стрелкой 20"/>
          <p:cNvCxnSpPr>
            <a:cxnSpLocks noChangeShapeType="1"/>
            <a:endCxn id="7" idx="0"/>
          </p:cNvCxnSpPr>
          <p:nvPr/>
        </p:nvCxnSpPr>
        <p:spPr bwMode="auto">
          <a:xfrm>
            <a:off x="6429375" y="5429250"/>
            <a:ext cx="642938" cy="5715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928688" y="2714625"/>
            <a:ext cx="22415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857356" y="428604"/>
            <a:ext cx="6627811" cy="1928826"/>
          </a:xfrm>
          <a:prstGeom prst="wedgeEllipseCallout">
            <a:avLst>
              <a:gd name="adj1" fmla="val -40134"/>
              <a:gd name="adj2" fmla="val 67651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4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Что</a:t>
            </a:r>
            <a:r>
              <a:rPr lang="ru-RU" sz="44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</a:t>
            </a:r>
            <a:r>
              <a:rPr lang="ru-RU" sz="4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такое</a:t>
            </a:r>
            <a:r>
              <a:rPr lang="ru-RU" sz="44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/>
            </a:r>
            <a:br>
              <a:rPr lang="ru-RU" sz="44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</a:br>
            <a:r>
              <a:rPr lang="ru-RU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ЭНЦИКЛОПЕДИЯ?</a:t>
            </a:r>
            <a:endParaRPr lang="ru-RU" sz="5400" dirty="0"/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3143240" y="3500438"/>
            <a:ext cx="5643602" cy="2857520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endParaRPr lang="ru-RU" sz="2800" b="1" i="1" dirty="0">
              <a:solidFill>
                <a:srgbClr val="99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  <a:hlinkClick r:id="rId3" action="ppaction://hlinksldjump"/>
            </a:endParaRPr>
          </a:p>
          <a:p>
            <a:pPr algn="ctr">
              <a:defRPr/>
            </a:pPr>
            <a:r>
              <a:rPr lang="ru-RU" sz="3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Энциклопедия – </a:t>
            </a:r>
            <a:endParaRPr lang="ru-RU" sz="3200" b="1" i="1" dirty="0">
              <a:solidFill>
                <a:srgbClr val="99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  <a:p>
            <a:pPr algn="ctr">
              <a:defRPr/>
            </a:pPr>
            <a:r>
              <a:rPr lang="ru-RU" sz="2400" b="1" i="1" dirty="0">
                <a:latin typeface="Georgia" pitchFamily="18" charset="0"/>
                <a:ea typeface="+mn-ea"/>
                <a:cs typeface="+mn-cs"/>
              </a:rPr>
              <a:t>это научное справочное пособие в форме словаря по всем или отдельным отраслям знаний.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63" y="214313"/>
            <a:ext cx="7786687" cy="6308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Georgia" pitchFamily="18" charset="0"/>
                <a:ea typeface="+mj-ea"/>
                <a:cs typeface="+mj-cs"/>
              </a:rPr>
              <a:t>Первые книги подобные энциклопедиям появились </a:t>
            </a:r>
            <a:r>
              <a:rPr lang="ru-RU" sz="2400" b="1" i="1" dirty="0">
                <a:latin typeface="Georgia" pitchFamily="18" charset="0"/>
              </a:rPr>
              <a:t>в Древней  Греции.</a:t>
            </a:r>
            <a:r>
              <a:rPr lang="ru-RU" sz="2400" b="1" i="1" dirty="0">
                <a:latin typeface="Georgia" pitchFamily="18" charset="0"/>
                <a:ea typeface="+mj-ea"/>
                <a:cs typeface="+mj-cs"/>
              </a:rPr>
              <a:t> </a:t>
            </a:r>
          </a:p>
          <a:p>
            <a:pPr>
              <a:defRPr/>
            </a:pPr>
            <a:endParaRPr lang="ru-RU" sz="2400" b="1" i="1" dirty="0">
              <a:latin typeface="Georgia" pitchFamily="18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ru-RU" sz="2400" b="1" i="1" dirty="0">
                <a:latin typeface="Georgia" pitchFamily="18" charset="0"/>
                <a:ea typeface="+mj-ea"/>
                <a:cs typeface="+mj-cs"/>
              </a:rPr>
              <a:t>Слово</a:t>
            </a:r>
            <a:r>
              <a:rPr lang="ru-RU" sz="2400" dirty="0"/>
              <a:t> 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  <a:hlinkClick r:id="rId2" action="ppaction://hlinksldjump"/>
              </a:rPr>
              <a:t>«энциклопедия» 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 </a:t>
            </a:r>
            <a:r>
              <a:rPr lang="ru-RU" sz="2400" b="1" i="1" dirty="0">
                <a:latin typeface="Georgia" pitchFamily="18" charset="0"/>
              </a:rPr>
              <a:t>придумал  французский писатель Франсуа Рабле,   что в переводе с французского языка означает - </a:t>
            </a:r>
            <a:r>
              <a:rPr lang="ru-RU" sz="3200" b="1" i="1" u="sng" dirty="0">
                <a:solidFill>
                  <a:srgbClr val="660033"/>
                </a:solidFill>
                <a:latin typeface="Georgia" pitchFamily="18" charset="0"/>
              </a:rPr>
              <a:t>«Круг знаний»</a:t>
            </a:r>
            <a:r>
              <a:rPr lang="ru-RU" sz="3200" b="1" i="1" dirty="0">
                <a:solidFill>
                  <a:srgbClr val="660033"/>
                </a:solidFill>
                <a:latin typeface="Georgia" pitchFamily="18" charset="0"/>
              </a:rPr>
              <a:t> </a:t>
            </a:r>
            <a:r>
              <a:rPr lang="ru-RU" sz="2400" b="1" i="1" dirty="0">
                <a:solidFill>
                  <a:srgbClr val="660033"/>
                </a:solidFill>
                <a:latin typeface="Georgia" pitchFamily="18" charset="0"/>
              </a:rPr>
              <a:t>или </a:t>
            </a:r>
            <a:r>
              <a:rPr lang="ru-RU" sz="3200" b="1" i="1" u="sng" dirty="0">
                <a:solidFill>
                  <a:srgbClr val="660033"/>
                </a:solidFill>
                <a:latin typeface="Georgia" pitchFamily="18" charset="0"/>
              </a:rPr>
              <a:t>«Обучение по всему кругу знаний».</a:t>
            </a:r>
            <a:endParaRPr lang="ru-RU" sz="2400" b="1" i="1" dirty="0">
              <a:latin typeface="Georgia" pitchFamily="18" charset="0"/>
              <a:ea typeface="+mj-ea"/>
              <a:cs typeface="+mj-cs"/>
            </a:endParaRPr>
          </a:p>
          <a:p>
            <a:pPr>
              <a:defRPr/>
            </a:pPr>
            <a:r>
              <a:rPr lang="ru-RU" sz="2400" b="1" i="1" dirty="0">
                <a:latin typeface="Georgia" pitchFamily="18" charset="0"/>
                <a:ea typeface="+mj-ea"/>
                <a:cs typeface="+mj-cs"/>
              </a:rPr>
              <a:t>	Первая самая знаменитая энциклопедия появились 200 лет назад во Франции и называлась она «Энциклопедия или словарь наук, искусств и ремёсел».</a:t>
            </a:r>
          </a:p>
          <a:p>
            <a:pPr>
              <a:defRPr/>
            </a:pPr>
            <a:r>
              <a:rPr lang="ru-RU" sz="2400" b="1" i="1" dirty="0">
                <a:latin typeface="Georgia" pitchFamily="18" charset="0"/>
                <a:ea typeface="+mj-ea"/>
                <a:cs typeface="+mj-cs"/>
              </a:rPr>
              <a:t>	В 1862 году в России появилась «Техническая энциклопедия», а вслед за ней стали появляться разные другие энциклопедии.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857250" y="2500313"/>
            <a:ext cx="22415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571604" y="357166"/>
            <a:ext cx="6913563" cy="1928826"/>
          </a:xfrm>
          <a:prstGeom prst="wedgeEllipseCallout">
            <a:avLst>
              <a:gd name="adj1" fmla="val -36580"/>
              <a:gd name="adj2" fmla="val 68591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4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Какие бывают</a:t>
            </a:r>
          </a:p>
          <a:p>
            <a:pPr algn="ctr">
              <a:defRPr/>
            </a:pPr>
            <a:r>
              <a:rPr lang="ru-RU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ЭНЦИКЛОПЕДИИ?</a:t>
            </a:r>
            <a:endParaRPr lang="ru-RU" sz="48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071802" y="3429000"/>
            <a:ext cx="5643602" cy="3071834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Энциклопедии  бывают:   </a:t>
            </a:r>
          </a:p>
          <a:p>
            <a:pPr marL="514350" indent="-514350" algn="ctr">
              <a:buFont typeface="+mj-lt"/>
              <a:buAutoNum type="arabicPeriod"/>
              <a:defRPr/>
            </a:pP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Полные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 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и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 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краткие.</a:t>
            </a:r>
          </a:p>
          <a:p>
            <a:pPr marL="514350" indent="-514350" algn="ctr">
              <a:buFont typeface="+mj-lt"/>
              <a:buAutoNum type="arabicPeriod"/>
              <a:defRPr/>
            </a:pPr>
            <a:r>
              <a:rPr lang="ru-RU" sz="2800" b="1" i="1" u="sng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Универсальные  и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 отраслевые.</a:t>
            </a:r>
          </a:p>
          <a:p>
            <a:pPr marL="514350" indent="-514350" algn="ctr">
              <a:buFont typeface="+mj-lt"/>
              <a:buAutoNum type="arabicPeriod"/>
              <a:defRPr/>
            </a:pPr>
            <a:r>
              <a:rPr lang="ru-RU" sz="2800" b="1" i="1" u="sng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Алфавитные  </a:t>
            </a: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и тематические.</a:t>
            </a:r>
          </a:p>
          <a:p>
            <a:pPr algn="ctr">
              <a:defRPr/>
            </a:pPr>
            <a:r>
              <a:rPr lang="ru-RU" sz="28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                            </a:t>
            </a:r>
          </a:p>
        </p:txBody>
      </p:sp>
      <p:sp>
        <p:nvSpPr>
          <p:cNvPr id="9225" name="TextBox 15"/>
          <p:cNvSpPr txBox="1">
            <a:spLocks noChangeArrowheads="1"/>
          </p:cNvSpPr>
          <p:nvPr/>
        </p:nvSpPr>
        <p:spPr bwMode="auto">
          <a:xfrm>
            <a:off x="8215313" y="485775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786563" y="2928938"/>
            <a:ext cx="20986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928802"/>
            <a:ext cx="2571768" cy="4155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h="63500"/>
          </a:sp3d>
        </p:spPr>
      </p:pic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2357422" y="357166"/>
            <a:ext cx="6429420" cy="1571636"/>
          </a:xfrm>
          <a:prstGeom prst="wedgeEllipseCallout">
            <a:avLst>
              <a:gd name="adj1" fmla="val -32911"/>
              <a:gd name="adj2" fmla="val 101728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32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А кто придумал</a:t>
            </a:r>
          </a:p>
          <a:p>
            <a:pPr>
              <a:defRPr/>
            </a:pPr>
            <a:r>
              <a:rPr lang="ru-RU" sz="2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ДЕТСКУЮ ЭНЦИКЛОПЕДИЮ?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5875" y="6143625"/>
            <a:ext cx="3286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latin typeface="Georgia" pitchFamily="18" charset="0"/>
                <a:ea typeface="+mj-ea"/>
                <a:cs typeface="+mj-cs"/>
              </a:rPr>
              <a:t>Лев Кассиль </a:t>
            </a:r>
            <a:r>
              <a:rPr lang="ru-RU" sz="1600" b="1" i="1" dirty="0">
                <a:latin typeface="Georgia" pitchFamily="18" charset="0"/>
                <a:ea typeface="+mj-ea"/>
                <a:cs typeface="+mj-cs"/>
              </a:rPr>
              <a:t>(1905-1970)</a:t>
            </a:r>
            <a:endParaRPr lang="ru-RU" b="1" i="1" dirty="0"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P10705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85728"/>
            <a:ext cx="3212348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pic>
        <p:nvPicPr>
          <p:cNvPr id="8" name="Picture 12" descr="P10705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85728"/>
            <a:ext cx="3152094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sp>
        <p:nvSpPr>
          <p:cNvPr id="12" name="TextBox 11"/>
          <p:cNvSpPr txBox="1"/>
          <p:nvPr/>
        </p:nvSpPr>
        <p:spPr>
          <a:xfrm>
            <a:off x="1071563" y="4611688"/>
            <a:ext cx="7929562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latin typeface="Georgia" pitchFamily="18" charset="0"/>
                <a:ea typeface="+mj-ea"/>
                <a:cs typeface="+mj-cs"/>
              </a:rPr>
              <a:t>Первая детская энциклопедия вышла в России в 1969 году. Её название придумал детский писатель Лев Кассиль.  Называется она “Что такое? Кто такой?”. Второе издание вышло в 1975 г., а затем третье и четвертое издание. Всего в трёх томах более 1000 ответов на 1000 вопросов.</a:t>
            </a:r>
          </a:p>
          <a:p>
            <a:pPr algn="ctr">
              <a:defRPr/>
            </a:pPr>
            <a:endParaRPr lang="ru-RU" b="1" i="1" dirty="0">
              <a:latin typeface="Georg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10001326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290"/>
            <a:ext cx="2428892" cy="319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pic>
        <p:nvPicPr>
          <p:cNvPr id="11" name="Picture 6" descr="10001326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14290"/>
            <a:ext cx="2318648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pic>
        <p:nvPicPr>
          <p:cNvPr id="12" name="Picture 10" descr="10001326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14290"/>
            <a:ext cx="2394293" cy="3171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pic>
        <p:nvPicPr>
          <p:cNvPr id="4" name="Picture 7" descr="19"/>
          <p:cNvPicPr>
            <a:picLocks noChangeAspect="1" noChangeArrowheads="1"/>
          </p:cNvPicPr>
          <p:nvPr/>
        </p:nvPicPr>
        <p:blipFill>
          <a:blip r:embed="rId5" cstate="print"/>
          <a:srcRect t="2025" r="2585" b="2790"/>
          <a:stretch>
            <a:fillRect/>
          </a:stretch>
        </p:blipFill>
        <p:spPr bwMode="auto">
          <a:xfrm>
            <a:off x="1000100" y="3286124"/>
            <a:ext cx="2571768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pic>
        <p:nvPicPr>
          <p:cNvPr id="5" name="Picture 8" descr="сканирование0009"/>
          <p:cNvPicPr>
            <a:picLocks noChangeAspect="1" noChangeArrowheads="1"/>
          </p:cNvPicPr>
          <p:nvPr/>
        </p:nvPicPr>
        <p:blipFill>
          <a:blip r:embed="rId6" cstate="print"/>
          <a:srcRect b="778"/>
          <a:stretch>
            <a:fillRect/>
          </a:stretch>
        </p:blipFill>
        <p:spPr bwMode="auto">
          <a:xfrm>
            <a:off x="3643306" y="3286124"/>
            <a:ext cx="2523658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  <p:pic>
        <p:nvPicPr>
          <p:cNvPr id="8" name="Picture 9" descr="сканирование0010"/>
          <p:cNvPicPr>
            <a:picLocks noChangeAspect="1" noChangeArrowheads="1"/>
          </p:cNvPicPr>
          <p:nvPr/>
        </p:nvPicPr>
        <p:blipFill>
          <a:blip r:embed="rId7" cstate="print"/>
          <a:srcRect b="2083"/>
          <a:stretch>
            <a:fillRect/>
          </a:stretch>
        </p:blipFill>
        <p:spPr bwMode="auto">
          <a:xfrm>
            <a:off x="6286512" y="3286124"/>
            <a:ext cx="2635812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B w="0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857250" y="2500313"/>
            <a:ext cx="22415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500166" y="285728"/>
            <a:ext cx="6913563" cy="1857388"/>
          </a:xfrm>
          <a:prstGeom prst="wedgeEllipseCallout">
            <a:avLst>
              <a:gd name="adj1" fmla="val -35668"/>
              <a:gd name="adj2" fmla="val 74572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36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Наши помощники</a:t>
            </a:r>
          </a:p>
          <a:p>
            <a:pPr algn="ctr">
              <a:defRPr/>
            </a:pPr>
            <a:r>
              <a:rPr lang="ru-RU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ЭНЦИКЛОПЕДИИ</a:t>
            </a:r>
            <a:endParaRPr lang="ru-RU" sz="48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2928926" y="3000372"/>
            <a:ext cx="5929354" cy="3571900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Как работать с энциклопедиями?</a:t>
            </a:r>
          </a:p>
          <a:p>
            <a:pPr algn="ctr">
              <a:defRPr/>
            </a:pPr>
            <a:endParaRPr lang="ru-RU" b="1" i="1" dirty="0">
              <a:solidFill>
                <a:srgbClr val="99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sz="1800" b="1" i="1" dirty="0">
                <a:latin typeface="Georgia" pitchFamily="18" charset="0"/>
              </a:rPr>
              <a:t>Сначала надо выбрать</a:t>
            </a:r>
          </a:p>
          <a:p>
            <a:pPr>
              <a:lnSpc>
                <a:spcPct val="90000"/>
              </a:lnSpc>
              <a:defRPr/>
            </a:pPr>
            <a:r>
              <a:rPr lang="ru-RU" sz="1800" b="1" i="1" dirty="0">
                <a:latin typeface="Georgia" pitchFamily="18" charset="0"/>
              </a:rPr>
              <a:t>энциклопедию нужного направления. Например, вопрос звучит так: «Когда и где жил древний ученый - математик Пифагор?» Какой том энциклопедии нам понадобится? Возьмём энциклопедию </a:t>
            </a:r>
            <a:r>
              <a:rPr lang="ru-RU" sz="1800" b="1" i="1" dirty="0" smtClean="0">
                <a:latin typeface="Georgia" pitchFamily="18" charset="0"/>
              </a:rPr>
              <a:t>«Энциклопедический словарь юного математика»и </a:t>
            </a:r>
            <a:r>
              <a:rPr lang="ru-RU" sz="1800" b="1" i="1" dirty="0">
                <a:latin typeface="Georgia" pitchFamily="18" charset="0"/>
              </a:rPr>
              <a:t>откроем страницу с буквой «П».</a:t>
            </a:r>
          </a:p>
          <a:p>
            <a:pPr>
              <a:lnSpc>
                <a:spcPct val="90000"/>
              </a:lnSpc>
              <a:defRPr/>
            </a:pPr>
            <a:r>
              <a:rPr lang="ru-RU" sz="1800" b="1" i="1" dirty="0">
                <a:latin typeface="Georgia" pitchFamily="18" charset="0"/>
              </a:rPr>
              <a:t>По алфавиту отыщем нужное нам  имя – Пифагор. </a:t>
            </a:r>
          </a:p>
          <a:p>
            <a:pPr>
              <a:lnSpc>
                <a:spcPct val="90000"/>
              </a:lnSpc>
              <a:defRPr/>
            </a:pPr>
            <a:r>
              <a:rPr lang="ru-RU" sz="1800" b="1" i="1" dirty="0">
                <a:latin typeface="Georgia" pitchFamily="18" charset="0"/>
              </a:rPr>
              <a:t>  </a:t>
            </a:r>
          </a:p>
          <a:p>
            <a:pPr>
              <a:buFont typeface="Wingdings" pitchFamily="2" charset="2"/>
              <a:buNone/>
              <a:defRPr/>
            </a:pPr>
            <a:endParaRPr lang="ru-RU" b="1" i="1" dirty="0">
              <a:solidFill>
                <a:srgbClr val="99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  <a:hlinkClick r:id="rId3" action="ppaction://hlinksldjump"/>
            </a:endParaRPr>
          </a:p>
          <a:p>
            <a:pPr>
              <a:defRPr/>
            </a:pPr>
            <a:endParaRPr lang="ru-RU" b="1" i="1" dirty="0">
              <a:solidFill>
                <a:srgbClr val="99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  <a:hlinkClick r:id="rId3" action="ppaction://hlinksldjump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0" y="3090863"/>
            <a:ext cx="4572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1043608" y="404664"/>
            <a:ext cx="7128792" cy="1440160"/>
          </a:xfrm>
          <a:prstGeom prst="wedgeEllipseCallout">
            <a:avLst>
              <a:gd name="adj1" fmla="val -34476"/>
              <a:gd name="adj2" fmla="val 78556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endParaRPr lang="ru-RU" sz="36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620688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В школьной библиотеке есть разные </a:t>
            </a:r>
            <a:endParaRPr lang="ru-RU" sz="2400" b="1" i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 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ЭНЦИКЛОПЕДИИ</a:t>
            </a:r>
            <a:endParaRPr lang="ru-RU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pic>
        <p:nvPicPr>
          <p:cNvPr id="9" name="Рисунок 8" descr="C:\Users\user\AppData\Local\Microsoft\Windows\INetCache\Content.Word\20210222_112105.jpg"/>
          <p:cNvPicPr/>
          <p:nvPr/>
        </p:nvPicPr>
        <p:blipFill>
          <a:blip r:embed="rId2" cstate="print">
            <a:lum bright="-10000" contrast="10000"/>
          </a:blip>
          <a:srcRect l="389" t="2887" r="-121"/>
          <a:stretch>
            <a:fillRect/>
          </a:stretch>
        </p:blipFill>
        <p:spPr bwMode="auto">
          <a:xfrm rot="5400000">
            <a:off x="2676716" y="3668100"/>
            <a:ext cx="3024338" cy="2114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user\AppData\Local\Microsoft\Windows\INetCache\Content.Word\20210222_101711.jpg"/>
          <p:cNvPicPr/>
          <p:nvPr/>
        </p:nvPicPr>
        <p:blipFill>
          <a:blip r:embed="rId3" cstate="print">
            <a:lum contrast="20000"/>
          </a:blip>
          <a:srcRect l="10708" r="23666"/>
          <a:stretch>
            <a:fillRect/>
          </a:stretch>
        </p:blipFill>
        <p:spPr bwMode="auto">
          <a:xfrm>
            <a:off x="899592" y="2492896"/>
            <a:ext cx="244357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мальчик и девочка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876256" y="2420888"/>
            <a:ext cx="20986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AppData\Local\Microsoft\Windows\INetCache\Content.Word\20210222_101748.jpg"/>
          <p:cNvPicPr/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 rot="5400000">
            <a:off x="4701240" y="3083736"/>
            <a:ext cx="2999232" cy="2249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user\AppData\Local\Microsoft\Windows\INetCache\Content.Word\20210222_101455.jpg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115616" y="332656"/>
            <a:ext cx="3111119" cy="2333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 descr="C:\Users\user\AppData\Local\Microsoft\Windows\INetCache\Content.Word\20210222_101438.jpg"/>
          <p:cNvPicPr/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331640" y="3933056"/>
            <a:ext cx="2841193" cy="2128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 descr="C:\Users\user\AppData\Local\Microsoft\Windows\INetCache\Content.Word\20210222_101434.jpg"/>
          <p:cNvPicPr/>
          <p:nvPr/>
        </p:nvPicPr>
        <p:blipFill>
          <a:blip r:embed="rId4" cstate="print">
            <a:lum contrast="20000"/>
          </a:blip>
          <a:srcRect r="-11" b="8544"/>
          <a:stretch>
            <a:fillRect/>
          </a:stretch>
        </p:blipFill>
        <p:spPr bwMode="auto">
          <a:xfrm>
            <a:off x="5652120" y="332656"/>
            <a:ext cx="3075279" cy="2114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C:\Users\user\AppData\Local\Microsoft\Windows\INetCache\Content.Word\20210222_101515.jpg"/>
          <p:cNvPicPr/>
          <p:nvPr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3635896" y="2060848"/>
            <a:ext cx="2774920" cy="20811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 descr="C:\Users\user\AppData\Local\Microsoft\Windows\INetCache\Content.Word\20210222_101537.jpg"/>
          <p:cNvPicPr/>
          <p:nvPr/>
        </p:nvPicPr>
        <p:blipFill>
          <a:blip r:embed="rId6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5508104" y="3861048"/>
            <a:ext cx="3168352" cy="241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857250" y="2500313"/>
            <a:ext cx="22415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1643042" y="428604"/>
            <a:ext cx="6913563" cy="1785950"/>
          </a:xfrm>
          <a:prstGeom prst="wedgeEllipseCallout">
            <a:avLst>
              <a:gd name="adj1" fmla="val -42911"/>
              <a:gd name="adj2" fmla="val 63583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А ЧТО ТАКОЕ </a:t>
            </a:r>
            <a:r>
              <a:rPr lang="ru-RU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СПРАВОЧНИКИ?</a:t>
            </a:r>
          </a:p>
          <a:p>
            <a:pPr algn="ctr">
              <a:defRPr/>
            </a:pPr>
            <a:endParaRPr lang="ru-RU" sz="48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2928926" y="2643182"/>
            <a:ext cx="5929354" cy="3929090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defRPr/>
            </a:pPr>
            <a:r>
              <a:rPr lang="ru-RU" sz="3200" b="1" i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Справочники - </a:t>
            </a:r>
            <a:r>
              <a:rPr lang="ru-RU" sz="3200" b="1" i="1" dirty="0"/>
              <a:t>  </a:t>
            </a:r>
            <a:r>
              <a:rPr lang="ru-RU" b="1" i="1" dirty="0">
                <a:latin typeface="Georgia" pitchFamily="18" charset="0"/>
              </a:rPr>
              <a:t>книга с краткими сведениями о чём – либо по разным темам.</a:t>
            </a:r>
          </a:p>
          <a:p>
            <a:pPr>
              <a:defRPr/>
            </a:pPr>
            <a:endParaRPr lang="ru-RU" sz="3200" b="1" i="1" u="sng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Рисунок 7" descr="C:\Users\user\AppData\Local\Microsoft\Windows\INetCache\Content.Word\20210222_101946.jpg"/>
          <p:cNvPicPr/>
          <p:nvPr/>
        </p:nvPicPr>
        <p:blipFill>
          <a:blip r:embed="rId3" cstate="print">
            <a:lum bright="10000" contrast="30000"/>
          </a:blip>
          <a:srcRect t="15107" r="-3256" b="12644"/>
          <a:stretch>
            <a:fillRect/>
          </a:stretch>
        </p:blipFill>
        <p:spPr bwMode="auto">
          <a:xfrm>
            <a:off x="3275856" y="3933056"/>
            <a:ext cx="482453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857250" y="2500313"/>
            <a:ext cx="22415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1643042" y="428604"/>
            <a:ext cx="6913563" cy="1785950"/>
          </a:xfrm>
          <a:prstGeom prst="wedgeEllipseCallout">
            <a:avLst>
              <a:gd name="adj1" fmla="val -42911"/>
              <a:gd name="adj2" fmla="val 63583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А ЧТО ТАКОЕ </a:t>
            </a:r>
            <a:r>
              <a:rPr lang="ru-RU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СПРАВОЧНИКИ?</a:t>
            </a:r>
          </a:p>
          <a:p>
            <a:pPr algn="ctr">
              <a:defRPr/>
            </a:pPr>
            <a:endParaRPr lang="ru-RU" sz="4800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istral" pitchFamily="66" charset="0"/>
            </a:endParaRPr>
          </a:p>
        </p:txBody>
      </p:sp>
      <p:pic>
        <p:nvPicPr>
          <p:cNvPr id="7" name="Рисунок 6" descr="C:\Users\user\AppData\Local\Microsoft\Windows\INetCache\Content.Word\20210222_102156.jpg"/>
          <p:cNvPicPr/>
          <p:nvPr/>
        </p:nvPicPr>
        <p:blipFill>
          <a:blip r:embed="rId3" cstate="print">
            <a:lum bright="10000" contrast="40000"/>
          </a:blip>
          <a:srcRect/>
          <a:stretch>
            <a:fillRect/>
          </a:stretch>
        </p:blipFill>
        <p:spPr bwMode="auto">
          <a:xfrm>
            <a:off x="3275856" y="2780928"/>
            <a:ext cx="4842918" cy="321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0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786563" y="2928938"/>
            <a:ext cx="20986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12"/>
          <p:cNvSpPr>
            <a:spLocks noChangeArrowheads="1"/>
          </p:cNvSpPr>
          <p:nvPr/>
        </p:nvSpPr>
        <p:spPr bwMode="auto">
          <a:xfrm flipH="1">
            <a:off x="2571736" y="357166"/>
            <a:ext cx="6215106" cy="2000264"/>
          </a:xfrm>
          <a:prstGeom prst="wedgeEllipseCallout">
            <a:avLst>
              <a:gd name="adj1" fmla="val -31371"/>
              <a:gd name="adj2" fmla="val 81113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А ЧЕМ ОТЛИЧАЮТСЯ СПРАВОЧНИКИ ОТ ЭНЦИКЛОПЕДИИ?</a:t>
            </a:r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000100" y="3000372"/>
            <a:ext cx="5857916" cy="3500462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defRPr/>
            </a:pPr>
            <a:r>
              <a:rPr lang="ru-RU" sz="1800" b="1" i="1" dirty="0">
                <a:latin typeface="Georgia" pitchFamily="18" charset="0"/>
              </a:rPr>
              <a:t>Каждый справочник посвящен какой-то одной теме. Одни</a:t>
            </a:r>
            <a:r>
              <a:rPr lang="ru-RU" sz="1800" dirty="0"/>
              <a:t> </a:t>
            </a:r>
            <a:r>
              <a:rPr lang="ru-RU" sz="1800" b="1" i="1" dirty="0">
                <a:latin typeface="Georgia" pitchFamily="18" charset="0"/>
              </a:rPr>
              <a:t>справочники подскажут названия рек, морей, городов, другие расскажут о растениях, животных, кораблях или самолетах. Отличительной особенностью этих книг является то, что в конце книги есть специальные странички предметно–именные  указатели. Все слова в этих указателях расположены по алфавиту.</a:t>
            </a:r>
          </a:p>
          <a:p>
            <a:pPr>
              <a:defRPr/>
            </a:pPr>
            <a:r>
              <a:rPr lang="ru-RU" sz="1800" b="1" i="1" dirty="0">
                <a:latin typeface="Georgia" pitchFamily="18" charset="0"/>
              </a:rPr>
              <a:t>Эти указатели облегчают поиск ответа на нужный вопрос.</a:t>
            </a:r>
            <a:r>
              <a:rPr lang="ru-RU" sz="1800" dirty="0"/>
              <a:t> </a:t>
            </a:r>
            <a:endParaRPr lang="ru-RU" sz="1800" b="1" i="1" dirty="0">
              <a:latin typeface="Georgia" pitchFamily="18" charset="0"/>
            </a:endParaRPr>
          </a:p>
          <a:p>
            <a:pPr>
              <a:defRPr/>
            </a:pPr>
            <a:endParaRPr lang="ru-RU" b="1" i="1" dirty="0">
              <a:latin typeface="Georgia" pitchFamily="18" charset="0"/>
            </a:endParaRPr>
          </a:p>
          <a:p>
            <a:pPr>
              <a:defRPr/>
            </a:pPr>
            <a:endParaRPr lang="ru-RU" b="1" i="1" dirty="0">
              <a:latin typeface="Georgia" pitchFamily="18" charset="0"/>
            </a:endParaRPr>
          </a:p>
          <a:p>
            <a:pPr>
              <a:defRPr/>
            </a:pPr>
            <a:endParaRPr lang="ru-RU" sz="3200" b="1" i="1" u="sng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858000" y="2928938"/>
            <a:ext cx="20986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12"/>
          <p:cNvSpPr>
            <a:spLocks noChangeArrowheads="1"/>
          </p:cNvSpPr>
          <p:nvPr/>
        </p:nvSpPr>
        <p:spPr bwMode="auto">
          <a:xfrm flipH="1">
            <a:off x="2571736" y="357166"/>
            <a:ext cx="6215106" cy="1928826"/>
          </a:xfrm>
          <a:prstGeom prst="wedgeEllipseCallout">
            <a:avLst>
              <a:gd name="adj1" fmla="val -32709"/>
              <a:gd name="adj2" fmla="val 80313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А СЛОВАРИ – ЭТО ТОЖЕ СПРАВОЧНАЯ ЛИТЕРАТУРА?</a:t>
            </a:r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000100" y="2571744"/>
            <a:ext cx="5857916" cy="3929090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hlinkClick r:id="rId3" action="ppaction://hlinksldjump"/>
              </a:rPr>
              <a:t>Словари - </a:t>
            </a:r>
            <a:r>
              <a:rPr lang="ru-RU" sz="3200" b="1" i="1" dirty="0"/>
              <a:t> </a:t>
            </a:r>
            <a:r>
              <a:rPr lang="ru-RU" b="1" i="1" dirty="0">
                <a:latin typeface="Georgia" pitchFamily="18" charset="0"/>
              </a:rPr>
              <a:t>собрание многих слов, расположенных в алфавитном порядке. </a:t>
            </a:r>
            <a:r>
              <a:rPr lang="ru-RU" b="1" i="1" dirty="0">
                <a:latin typeface="Georgia" pitchFamily="18" charset="0"/>
                <a:hlinkClick r:id="rId3" action="ppaction://hlinksldjump"/>
              </a:rPr>
              <a:t> </a:t>
            </a:r>
          </a:p>
          <a:p>
            <a:pPr>
              <a:defRPr/>
            </a:pPr>
            <a:endParaRPr lang="ru-RU" b="1" i="1" dirty="0">
              <a:latin typeface="Georgia" pitchFamily="18" charset="0"/>
              <a:hlinkClick r:id="rId3" action="ppaction://hlinksldjump"/>
            </a:endParaRPr>
          </a:p>
          <a:p>
            <a:pPr>
              <a:defRPr/>
            </a:pPr>
            <a:r>
              <a:rPr lang="ru-RU" b="1" i="1" dirty="0">
                <a:latin typeface="Georgia" pitchFamily="18" charset="0"/>
              </a:rPr>
              <a:t>Первые словари назывались азбуковниками. Самый известный словарь 19 века создал языковед В. И. Даль.  Называется он «Толковый словарь живого великорусского языка».</a:t>
            </a:r>
            <a:endParaRPr lang="ru-RU" b="1" i="1" dirty="0">
              <a:latin typeface="Georgia" pitchFamily="18" charset="0"/>
              <a:hlinkClick r:id="rId3" action="ppaction://hlinksldjump"/>
            </a:endParaRPr>
          </a:p>
          <a:p>
            <a:pPr>
              <a:defRPr/>
            </a:pPr>
            <a:r>
              <a:rPr lang="ru-RU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  <a:hlinkClick r:id="rId3" action="ppaction://hlinksldjump"/>
              </a:rPr>
              <a:t>«Словарь – это вся Вселенная в алфавитном  порядке</a:t>
            </a:r>
            <a:r>
              <a:rPr lang="ru-RU" sz="18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  <a:hlinkClick r:id="rId3" action="ppaction://hlinksldjump"/>
              </a:rPr>
              <a:t>». </a:t>
            </a:r>
            <a:r>
              <a:rPr lang="ru-RU" sz="1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  <a:hlinkClick r:id="rId3" action="ppaction://hlinksldjump"/>
              </a:rPr>
              <a:t> </a:t>
            </a:r>
            <a:r>
              <a:rPr lang="ru-RU" sz="18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  <a:hlinkClick r:id="rId3" action="ppaction://hlinksldjump"/>
              </a:rPr>
              <a:t>Вольтер                                            </a:t>
            </a:r>
            <a:endParaRPr lang="ru-RU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eorgia" pitchFamily="18" charset="0"/>
              <a:hlinkClick r:id="rId3" action="ppaction://hlinksldjump"/>
            </a:endParaRPr>
          </a:p>
          <a:p>
            <a:pPr>
              <a:defRPr/>
            </a:pPr>
            <a:endParaRPr lang="ru-RU" b="1" i="1" dirty="0">
              <a:latin typeface="Georgia" pitchFamily="18" charset="0"/>
            </a:endParaRPr>
          </a:p>
          <a:p>
            <a:pPr>
              <a:defRPr/>
            </a:pPr>
            <a:endParaRPr lang="ru-RU" sz="3200" b="1" i="1" u="sng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57313" y="214313"/>
            <a:ext cx="73580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  <a:ea typeface="+mj-ea"/>
                <a:cs typeface="+mj-cs"/>
              </a:rPr>
              <a:t>СЛОВАРИ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857250"/>
            <a:ext cx="78581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i="1" dirty="0">
                <a:latin typeface="Georgia" pitchFamily="18" charset="0"/>
                <a:ea typeface="+mj-ea"/>
                <a:cs typeface="+mj-cs"/>
              </a:rPr>
              <a:t>Словари бывают самые разные:                                энциклопедические, языковые, отраслевые, тематические. </a:t>
            </a:r>
          </a:p>
        </p:txBody>
      </p:sp>
      <p:pic>
        <p:nvPicPr>
          <p:cNvPr id="8" name="Рисунок 7" descr="C:\Users\user\AppData\Local\Microsoft\Windows\INetCache\Content.Word\20210222_102558.jpg"/>
          <p:cNvPicPr/>
          <p:nvPr/>
        </p:nvPicPr>
        <p:blipFill>
          <a:blip r:embed="rId2" cstate="print"/>
          <a:srcRect l="13844" t="9033" r="17858" b="4259"/>
          <a:stretch>
            <a:fillRect/>
          </a:stretch>
        </p:blipFill>
        <p:spPr bwMode="auto">
          <a:xfrm>
            <a:off x="1259632" y="1844824"/>
            <a:ext cx="280831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AppData\Local\Microsoft\Windows\INetCache\Content.Word\20210222_102606.jpg"/>
          <p:cNvPicPr/>
          <p:nvPr/>
        </p:nvPicPr>
        <p:blipFill>
          <a:blip r:embed="rId3" cstate="print"/>
          <a:srcRect l="18423" t="3704" r="26515" b="2963"/>
          <a:stretch>
            <a:fillRect/>
          </a:stretch>
        </p:blipFill>
        <p:spPr bwMode="auto">
          <a:xfrm>
            <a:off x="6876256" y="2060848"/>
            <a:ext cx="208823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AppData\Local\Microsoft\Windows\INetCache\Content.Word\20210222_102758.jpg"/>
          <p:cNvPicPr/>
          <p:nvPr/>
        </p:nvPicPr>
        <p:blipFill>
          <a:blip r:embed="rId4" cstate="print"/>
          <a:srcRect l="12340" r="1634"/>
          <a:stretch>
            <a:fillRect/>
          </a:stretch>
        </p:blipFill>
        <p:spPr bwMode="auto">
          <a:xfrm rot="10800000">
            <a:off x="3923928" y="3284984"/>
            <a:ext cx="30165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786563" y="2928938"/>
            <a:ext cx="209867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12"/>
          <p:cNvSpPr>
            <a:spLocks noChangeArrowheads="1"/>
          </p:cNvSpPr>
          <p:nvPr/>
        </p:nvSpPr>
        <p:spPr bwMode="auto">
          <a:xfrm flipH="1">
            <a:off x="2571736" y="357166"/>
            <a:ext cx="6215106" cy="2000264"/>
          </a:xfrm>
          <a:prstGeom prst="wedgeEllipseCallout">
            <a:avLst>
              <a:gd name="adj1" fmla="val -32174"/>
              <a:gd name="adj2" fmla="val 68678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ru-RU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stral" pitchFamily="66" charset="0"/>
              </a:rPr>
              <a:t>ИТАК, ЧТО ВЫ УЗНАЛИ НА БИБЛИОТЕЧНОМ УРОКЕ?</a:t>
            </a:r>
          </a:p>
        </p:txBody>
      </p:sp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1000100" y="3000372"/>
            <a:ext cx="5786478" cy="3500462"/>
          </a:xfrm>
          <a:prstGeom prst="foldedCorner">
            <a:avLst>
              <a:gd name="adj" fmla="val 12500"/>
            </a:avLst>
          </a:prstGeom>
          <a:ln w="38100">
            <a:solidFill>
              <a:srgbClr val="663300"/>
            </a:solidFill>
            <a:round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b="1" i="1" dirty="0">
                <a:latin typeface="Georgia" pitchFamily="18" charset="0"/>
              </a:rPr>
              <a:t>Энциклопедии, словари, справочники содержат полную или краткую информацию о предметах и явлениях.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b="1" i="1" dirty="0">
                <a:latin typeface="Georgia" pitchFamily="18" charset="0"/>
              </a:rPr>
              <a:t>Материал расположен  в алфавитном порядке или по темам.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b="1" i="1" dirty="0">
                <a:latin typeface="Georgia" pitchFamily="18" charset="0"/>
              </a:rPr>
              <a:t>Эти книги предназначены для быстрого поиска информации.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b="1" i="1" dirty="0">
                <a:latin typeface="Georgia" pitchFamily="18" charset="0"/>
              </a:rPr>
              <a:t>Чтобы облегчить поиск нужно использовать указатель в книге.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ru-RU" b="1" i="1" dirty="0"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7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4" t="7529" r="54953" b="9662"/>
          <a:stretch>
            <a:fillRect/>
          </a:stretch>
        </p:blipFill>
        <p:spPr bwMode="auto">
          <a:xfrm>
            <a:off x="6858000" y="2071688"/>
            <a:ext cx="1976438" cy="343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16" descr="мальчик и девоч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3" r="6055" b="9662"/>
          <a:stretch>
            <a:fillRect/>
          </a:stretch>
        </p:blipFill>
        <p:spPr bwMode="auto">
          <a:xfrm>
            <a:off x="1143000" y="2928938"/>
            <a:ext cx="20828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2500313" y="428625"/>
            <a:ext cx="4786312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rgbClr val="7B5229"/>
                </a:solidFill>
                <a:latin typeface="Monotype Corsiva" pitchFamily="66" charset="0"/>
              </a:rPr>
              <a:t>Читайте!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rgbClr val="7B5229"/>
                </a:solidFill>
                <a:latin typeface="Monotype Corsiva" pitchFamily="66" charset="0"/>
              </a:rPr>
              <a:t>И пусть в вашей жизни не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rgbClr val="7B5229"/>
                </a:solidFill>
                <a:latin typeface="Monotype Corsiva" pitchFamily="66" charset="0"/>
              </a:rPr>
              <a:t>будет ни одного дня, когда бы вы не прочли ни одной строчки, хоть одной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>
                <a:solidFill>
                  <a:srgbClr val="7B5229"/>
                </a:solidFill>
                <a:latin typeface="Monotype Corsiva" pitchFamily="66" charset="0"/>
              </a:rPr>
              <a:t>странички из новой книги.</a:t>
            </a:r>
            <a:r>
              <a:rPr lang="ru-RU" sz="3600">
                <a:latin typeface="Monotype Corsiva" pitchFamily="66" charset="0"/>
              </a:rPr>
              <a:t>  </a:t>
            </a:r>
            <a:r>
              <a:rPr lang="ru-RU" sz="3200">
                <a:latin typeface="Monotype Corsiva" pitchFamily="66" charset="0"/>
              </a:rPr>
              <a:t>                       </a:t>
            </a:r>
            <a:r>
              <a:rPr lang="ru-RU" sz="3200" b="1">
                <a:solidFill>
                  <a:srgbClr val="7B5229"/>
                </a:solidFill>
                <a:latin typeface="Monotype Corsiva" pitchFamily="66" charset="0"/>
              </a:rPr>
              <a:t>К.Г. Паустовский</a:t>
            </a:r>
            <a:endParaRPr lang="ru-RU" sz="2800" b="1">
              <a:solidFill>
                <a:srgbClr val="7B5229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theme/theme1.xml><?xml version="1.0" encoding="utf-8"?>
<a:theme xmlns:a="http://schemas.openxmlformats.org/drawingml/2006/main" name="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2761</TotalTime>
  <Words>597</Words>
  <Application>Microsoft Office PowerPoint</Application>
  <PresentationFormat>Экран (4:3)</PresentationFormat>
  <Paragraphs>87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Тетрадь</vt:lpstr>
      <vt:lpstr>Слайд 1</vt:lpstr>
      <vt:lpstr>Слайд 2</vt:lpstr>
      <vt:lpstr>Слайд 3</vt:lpstr>
      <vt:lpstr>Слайд 4</vt:lpstr>
      <vt:lpstr>СПРАВОЧНАЯ ЛИТЕРАТУРА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Твои первые энциклопедии, словари, справочники</dc:title>
  <dc:creator/>
  <cp:lastModifiedBy>Айнагуль Искакова</cp:lastModifiedBy>
  <cp:revision>159</cp:revision>
  <dcterms:created xsi:type="dcterms:W3CDTF">1601-01-01T00:00:00Z</dcterms:created>
  <dcterms:modified xsi:type="dcterms:W3CDTF">2021-02-22T06:23:17Z</dcterms:modified>
</cp:coreProperties>
</file>